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4" r:id="rId8"/>
    <p:sldId id="263" r:id="rId9"/>
    <p:sldId id="262" r:id="rId10"/>
  </p:sldIdLst>
  <p:sldSz cx="9144000" cy="6858000" type="screen4x3"/>
  <p:notesSz cx="6858000" cy="9144000"/>
  <p:defaultTextStyle>
    <a:defPPr>
      <a:defRPr lang="es-P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autoAdjust="0"/>
    <p:restoredTop sz="94662"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Y"/>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5F7676-8C73-4657-99A4-3A56155C8AEE}" type="datetimeFigureOut">
              <a:rPr lang="es-PY" smtClean="0"/>
              <a:t>11/1/2021</a:t>
            </a:fld>
            <a:endParaRPr lang="es-PY"/>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Y"/>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Y"/>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Y"/>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3A8FBD-7ABB-4621-BE8A-1E3F3171580D}" type="slidenum">
              <a:rPr lang="es-PY" smtClean="0"/>
              <a:t>‹Nº›</a:t>
            </a:fld>
            <a:endParaRPr lang="es-PY"/>
          </a:p>
        </p:txBody>
      </p:sp>
    </p:spTree>
    <p:extLst>
      <p:ext uri="{BB962C8B-B14F-4D97-AF65-F5344CB8AC3E}">
        <p14:creationId xmlns:p14="http://schemas.microsoft.com/office/powerpoint/2010/main" val="3258650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PY" dirty="0" smtClean="0"/>
              <a:t>Ministerio</a:t>
            </a:r>
            <a:r>
              <a:rPr lang="es-PY" baseline="0" dirty="0" smtClean="0"/>
              <a:t> del Ambiente y Desarrollo Sostenible </a:t>
            </a:r>
          </a:p>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1</a:t>
            </a:fld>
            <a:endParaRPr lang="es-PY"/>
          </a:p>
        </p:txBody>
      </p:sp>
    </p:spTree>
    <p:extLst>
      <p:ext uri="{BB962C8B-B14F-4D97-AF65-F5344CB8AC3E}">
        <p14:creationId xmlns:p14="http://schemas.microsoft.com/office/powerpoint/2010/main" val="2484284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2</a:t>
            </a:fld>
            <a:endParaRPr lang="es-PY"/>
          </a:p>
        </p:txBody>
      </p:sp>
    </p:spTree>
    <p:extLst>
      <p:ext uri="{BB962C8B-B14F-4D97-AF65-F5344CB8AC3E}">
        <p14:creationId xmlns:p14="http://schemas.microsoft.com/office/powerpoint/2010/main" val="149526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3</a:t>
            </a:fld>
            <a:endParaRPr lang="es-PY"/>
          </a:p>
        </p:txBody>
      </p:sp>
    </p:spTree>
    <p:extLst>
      <p:ext uri="{BB962C8B-B14F-4D97-AF65-F5344CB8AC3E}">
        <p14:creationId xmlns:p14="http://schemas.microsoft.com/office/powerpoint/2010/main" val="3275769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4</a:t>
            </a:fld>
            <a:endParaRPr lang="es-PY"/>
          </a:p>
        </p:txBody>
      </p:sp>
    </p:spTree>
    <p:extLst>
      <p:ext uri="{BB962C8B-B14F-4D97-AF65-F5344CB8AC3E}">
        <p14:creationId xmlns:p14="http://schemas.microsoft.com/office/powerpoint/2010/main" val="179564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5</a:t>
            </a:fld>
            <a:endParaRPr lang="es-PY"/>
          </a:p>
        </p:txBody>
      </p:sp>
    </p:spTree>
    <p:extLst>
      <p:ext uri="{BB962C8B-B14F-4D97-AF65-F5344CB8AC3E}">
        <p14:creationId xmlns:p14="http://schemas.microsoft.com/office/powerpoint/2010/main" val="3990735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Y" dirty="0"/>
          </a:p>
        </p:txBody>
      </p:sp>
      <p:sp>
        <p:nvSpPr>
          <p:cNvPr id="4" name="3 Marcador de número de diapositiva"/>
          <p:cNvSpPr>
            <a:spLocks noGrp="1"/>
          </p:cNvSpPr>
          <p:nvPr>
            <p:ph type="sldNum" sz="quarter" idx="10"/>
          </p:nvPr>
        </p:nvSpPr>
        <p:spPr/>
        <p:txBody>
          <a:bodyPr/>
          <a:lstStyle/>
          <a:p>
            <a:fld id="{C23A8FBD-7ABB-4621-BE8A-1E3F3171580D}" type="slidenum">
              <a:rPr lang="es-PY" smtClean="0"/>
              <a:t>7</a:t>
            </a:fld>
            <a:endParaRPr lang="es-PY"/>
          </a:p>
        </p:txBody>
      </p:sp>
    </p:spTree>
    <p:extLst>
      <p:ext uri="{BB962C8B-B14F-4D97-AF65-F5344CB8AC3E}">
        <p14:creationId xmlns:p14="http://schemas.microsoft.com/office/powerpoint/2010/main" val="1029446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FB6FEA2-8227-4580-B0FD-F260D543CDC5}" type="datetimeFigureOut">
              <a:rPr lang="es-PY" smtClean="0"/>
              <a:t>11/1/2021</a:t>
            </a:fld>
            <a:endParaRPr lang="es-PY"/>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PY"/>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76A7E24-887B-442E-8F08-B47AB7174E2D}" type="slidenum">
              <a:rPr lang="es-PY" smtClean="0"/>
              <a:t>‹Nº›</a:t>
            </a:fld>
            <a:endParaRPr lang="es-PY"/>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B6FEA2-8227-4580-B0FD-F260D543CDC5}" type="datetimeFigureOut">
              <a:rPr lang="es-PY" smtClean="0"/>
              <a:t>11/1/2021</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B6FEA2-8227-4580-B0FD-F260D543CDC5}" type="datetimeFigureOut">
              <a:rPr lang="es-PY" smtClean="0"/>
              <a:t>11/1/2021</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8FB6FEA2-8227-4580-B0FD-F260D543CDC5}" type="datetimeFigureOut">
              <a:rPr lang="es-PY" smtClean="0"/>
              <a:t>11/1/2021</a:t>
            </a:fld>
            <a:endParaRPr lang="es-PY"/>
          </a:p>
        </p:txBody>
      </p:sp>
      <p:sp>
        <p:nvSpPr>
          <p:cNvPr id="6" name="Footer Placeholder 5"/>
          <p:cNvSpPr>
            <a:spLocks noGrp="1"/>
          </p:cNvSpPr>
          <p:nvPr>
            <p:ph type="ftr" sz="quarter" idx="11"/>
          </p:nvPr>
        </p:nvSpPr>
        <p:spPr/>
        <p:txBody>
          <a:bodyPr/>
          <a:lstStyle/>
          <a:p>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FB6FEA2-8227-4580-B0FD-F260D543CDC5}" type="datetimeFigureOut">
              <a:rPr lang="es-PY" smtClean="0"/>
              <a:t>11/1/2021</a:t>
            </a:fld>
            <a:endParaRPr lang="es-PY"/>
          </a:p>
        </p:txBody>
      </p:sp>
      <p:sp>
        <p:nvSpPr>
          <p:cNvPr id="8" name="Footer Placeholder 7"/>
          <p:cNvSpPr>
            <a:spLocks noGrp="1"/>
          </p:cNvSpPr>
          <p:nvPr>
            <p:ph type="ftr" sz="quarter" idx="11"/>
          </p:nvPr>
        </p:nvSpPr>
        <p:spPr/>
        <p:txBody>
          <a:bodyPr/>
          <a:lstStyle/>
          <a:p>
            <a:endParaRPr lang="es-PY"/>
          </a:p>
        </p:txBody>
      </p:sp>
      <p:sp>
        <p:nvSpPr>
          <p:cNvPr id="9" name="Slide Number Placeholder 8"/>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8FB6FEA2-8227-4580-B0FD-F260D543CDC5}" type="datetimeFigureOut">
              <a:rPr lang="es-PY" smtClean="0"/>
              <a:t>11/1/2021</a:t>
            </a:fld>
            <a:endParaRPr lang="es-PY"/>
          </a:p>
        </p:txBody>
      </p:sp>
      <p:sp>
        <p:nvSpPr>
          <p:cNvPr id="4" name="Footer Placeholder 3"/>
          <p:cNvSpPr>
            <a:spLocks noGrp="1"/>
          </p:cNvSpPr>
          <p:nvPr>
            <p:ph type="ftr" sz="quarter" idx="11"/>
          </p:nvPr>
        </p:nvSpPr>
        <p:spPr/>
        <p:txBody>
          <a:bodyPr/>
          <a:lstStyle/>
          <a:p>
            <a:endParaRPr lang="es-PY"/>
          </a:p>
        </p:txBody>
      </p:sp>
      <p:sp>
        <p:nvSpPr>
          <p:cNvPr id="5" name="Slide Number Placeholder 4"/>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6FEA2-8227-4580-B0FD-F260D543CDC5}" type="datetimeFigureOut">
              <a:rPr lang="es-PY" smtClean="0"/>
              <a:t>11/1/2021</a:t>
            </a:fld>
            <a:endParaRPr lang="es-PY"/>
          </a:p>
        </p:txBody>
      </p:sp>
      <p:sp>
        <p:nvSpPr>
          <p:cNvPr id="3" name="Footer Placeholder 2"/>
          <p:cNvSpPr>
            <a:spLocks noGrp="1"/>
          </p:cNvSpPr>
          <p:nvPr>
            <p:ph type="ftr" sz="quarter" idx="11"/>
          </p:nvPr>
        </p:nvSpPr>
        <p:spPr/>
        <p:txBody>
          <a:bodyPr/>
          <a:lstStyle/>
          <a:p>
            <a:endParaRPr lang="es-PY"/>
          </a:p>
        </p:txBody>
      </p:sp>
      <p:sp>
        <p:nvSpPr>
          <p:cNvPr id="4" name="Slide Number Placeholder 3"/>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FB6FEA2-8227-4580-B0FD-F260D543CDC5}" type="datetimeFigureOut">
              <a:rPr lang="es-PY" smtClean="0"/>
              <a:t>11/1/2021</a:t>
            </a:fld>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PY"/>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FB6FEA2-8227-4580-B0FD-F260D543CDC5}" type="datetimeFigureOut">
              <a:rPr lang="es-PY" smtClean="0"/>
              <a:t>11/1/2021</a:t>
            </a:fld>
            <a:endParaRPr lang="es-PY"/>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PY"/>
          </a:p>
        </p:txBody>
      </p:sp>
      <p:sp>
        <p:nvSpPr>
          <p:cNvPr id="7" name="Slide Number Placeholder 6"/>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FB6FEA2-8227-4580-B0FD-F260D543CDC5}" type="datetimeFigureOut">
              <a:rPr lang="es-PY" smtClean="0"/>
              <a:t>11/1/2021</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FB6FEA2-8227-4580-B0FD-F260D543CDC5}" type="datetimeFigureOut">
              <a:rPr lang="es-PY" smtClean="0"/>
              <a:t>11/1/2021</a:t>
            </a:fld>
            <a:endParaRPr lang="es-PY"/>
          </a:p>
        </p:txBody>
      </p:sp>
      <p:sp>
        <p:nvSpPr>
          <p:cNvPr id="5" name="Footer Placeholder 4"/>
          <p:cNvSpPr>
            <a:spLocks noGrp="1"/>
          </p:cNvSpPr>
          <p:nvPr>
            <p:ph type="ftr" sz="quarter" idx="11"/>
          </p:nvPr>
        </p:nvSpPr>
        <p:spPr/>
        <p:txBody>
          <a:bodyPr/>
          <a:lstStyle/>
          <a:p>
            <a:endParaRPr lang="es-PY"/>
          </a:p>
        </p:txBody>
      </p:sp>
      <p:sp>
        <p:nvSpPr>
          <p:cNvPr id="6" name="Slide Number Placeholder 5"/>
          <p:cNvSpPr>
            <a:spLocks noGrp="1"/>
          </p:cNvSpPr>
          <p:nvPr>
            <p:ph type="sldNum" sz="quarter" idx="12"/>
          </p:nvPr>
        </p:nvSpPr>
        <p:spPr/>
        <p:txBody>
          <a:bodyPr/>
          <a:lstStyle/>
          <a:p>
            <a:fld id="{276A7E24-887B-442E-8F08-B47AB7174E2D}" type="slidenum">
              <a:rPr lang="es-PY" smtClean="0"/>
              <a:t>‹Nº›</a:t>
            </a:fld>
            <a:endParaRPr lang="es-P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FB6FEA2-8227-4580-B0FD-F260D543CDC5}" type="datetimeFigureOut">
              <a:rPr lang="es-PY" smtClean="0"/>
              <a:t>11/1/2021</a:t>
            </a:fld>
            <a:endParaRPr lang="es-PY"/>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PY"/>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76A7E24-887B-442E-8F08-B47AB7174E2D}" type="slidenum">
              <a:rPr lang="es-PY" smtClean="0"/>
              <a:t>‹Nº›</a:t>
            </a:fld>
            <a:endParaRPr lang="es-P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mades.gov.py/rendicion-de-cuentas/" TargetMode="External"/><Relationship Id="rId2" Type="http://schemas.openxmlformats.org/officeDocument/2006/relationships/hyperlink" Target="http://www.mades.gov.p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PY" dirty="0"/>
          </a:p>
        </p:txBody>
      </p:sp>
      <p:sp>
        <p:nvSpPr>
          <p:cNvPr id="7" name="6 Marcador de contenido"/>
          <p:cNvSpPr>
            <a:spLocks noGrp="1"/>
          </p:cNvSpPr>
          <p:nvPr>
            <p:ph idx="1"/>
          </p:nvPr>
        </p:nvSpPr>
        <p:spPr/>
        <p:txBody>
          <a:bodyPr/>
          <a:lstStyle/>
          <a:p>
            <a:endParaRPr lang="es-PY"/>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 y="334963"/>
            <a:ext cx="823595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AnticorrupcionNB0102\AppData\Local\Microsoft\Windows\INetCache\IE\IDVBL0J6\rendicioncuenta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2486182"/>
            <a:ext cx="4320480" cy="333757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688" y="5805264"/>
            <a:ext cx="560387"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021041" y="1457781"/>
            <a:ext cx="7533965" cy="954107"/>
          </a:xfrm>
          <a:prstGeom prst="rect">
            <a:avLst/>
          </a:prstGeom>
          <a:noFill/>
        </p:spPr>
        <p:txBody>
          <a:bodyPr wrap="square" rtlCol="0">
            <a:spAutoFit/>
          </a:bodyPr>
          <a:lstStyle/>
          <a:p>
            <a:pPr algn="ctr"/>
            <a:r>
              <a:rPr lang="es-PY" sz="2800" dirty="0" smtClean="0"/>
              <a:t>Ministerio del Ambiente y Desarrollo Sostenible</a:t>
            </a:r>
            <a:endParaRPr lang="es-PY" sz="2800" dirty="0"/>
          </a:p>
        </p:txBody>
      </p:sp>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307" y="334963"/>
            <a:ext cx="5389563"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CuadroTexto"/>
          <p:cNvSpPr txBox="1"/>
          <p:nvPr/>
        </p:nvSpPr>
        <p:spPr>
          <a:xfrm>
            <a:off x="1619672" y="6103714"/>
            <a:ext cx="6567824" cy="369332"/>
          </a:xfrm>
          <a:prstGeom prst="rect">
            <a:avLst/>
          </a:prstGeom>
          <a:noFill/>
        </p:spPr>
        <p:txBody>
          <a:bodyPr wrap="none" rtlCol="0">
            <a:spAutoFit/>
          </a:bodyPr>
          <a:lstStyle/>
          <a:p>
            <a:r>
              <a:rPr lang="es-PY" dirty="0" smtClean="0"/>
              <a:t>Memoria Anual 2020 – Comité de Rendición de Cuentas  </a:t>
            </a:r>
            <a:endParaRPr lang="es-PY" dirty="0"/>
          </a:p>
        </p:txBody>
      </p:sp>
    </p:spTree>
    <p:extLst>
      <p:ext uri="{BB962C8B-B14F-4D97-AF65-F5344CB8AC3E}">
        <p14:creationId xmlns:p14="http://schemas.microsoft.com/office/powerpoint/2010/main" val="31332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PY" sz="2800" dirty="0" smtClean="0"/>
              <a:t>Memoria Anual - Comité de Rendición de Cuentas al Ciudadano(CRCC)</a:t>
            </a:r>
            <a:endParaRPr lang="es-PY" sz="2800" dirty="0"/>
          </a:p>
        </p:txBody>
      </p:sp>
      <p:sp>
        <p:nvSpPr>
          <p:cNvPr id="3" name="2 Marcador de contenido"/>
          <p:cNvSpPr>
            <a:spLocks noGrp="1"/>
          </p:cNvSpPr>
          <p:nvPr>
            <p:ph idx="1"/>
          </p:nvPr>
        </p:nvSpPr>
        <p:spPr/>
        <p:txBody>
          <a:bodyPr>
            <a:normAutofit/>
          </a:bodyPr>
          <a:lstStyle/>
          <a:p>
            <a:pPr algn="just"/>
            <a:r>
              <a:rPr lang="es-PY" sz="1600" dirty="0" smtClean="0"/>
              <a:t>Con la promulgación del Decreto </a:t>
            </a:r>
            <a:r>
              <a:rPr lang="es-PY" sz="1600" dirty="0"/>
              <a:t>Nº 2991/19</a:t>
            </a:r>
            <a:r>
              <a:rPr lang="es-PY" sz="1600" dirty="0" smtClean="0"/>
              <a:t>, </a:t>
            </a:r>
            <a:r>
              <a:rPr lang="es-PY" sz="1600" dirty="0"/>
              <a:t>e</a:t>
            </a:r>
            <a:r>
              <a:rPr lang="es-PY" sz="1600" dirty="0" smtClean="0"/>
              <a:t>l MADES, para dar cumplimiento a las disposiciones del mismo,  inició los procesos institucionales necesarios como la suscripción de la Resolución N°45/2020 “Por la cual se conforma el Comité de Rendición de Cuentas al Ciudadano del Ministerio del Ambiente y Desarrollo Sostenible”</a:t>
            </a:r>
          </a:p>
          <a:p>
            <a:pPr algn="just"/>
            <a:r>
              <a:rPr lang="es-PY" sz="1600" dirty="0" smtClean="0"/>
              <a:t>El Comité, automáticamente inició sus  labores desde la Coordinación con el fin de la conformación nominal de sus representantes; quienes reunidos, han establecido la metodología de sus actividades y el desarrollo del Cronograma que fuera aprobado nuevamente por Resolución N° 87/2020.</a:t>
            </a:r>
            <a:endParaRPr lang="es-PY" sz="1600" dirty="0"/>
          </a:p>
        </p:txBody>
      </p:sp>
    </p:spTree>
    <p:extLst>
      <p:ext uri="{BB962C8B-B14F-4D97-AF65-F5344CB8AC3E}">
        <p14:creationId xmlns:p14="http://schemas.microsoft.com/office/powerpoint/2010/main" val="2559356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3779912" y="908720"/>
            <a:ext cx="4032448" cy="792088"/>
          </a:xfrm>
        </p:spPr>
        <p:txBody>
          <a:bodyPr>
            <a:noAutofit/>
          </a:bodyPr>
          <a:lstStyle/>
          <a:p>
            <a:pPr algn="ctr"/>
            <a:r>
              <a:rPr lang="es-PY" sz="2800" dirty="0" smtClean="0"/>
              <a:t>Resoluciones y Reuniones del CRCC</a:t>
            </a:r>
            <a:endParaRPr lang="es-PY" sz="2800" dirty="0"/>
          </a:p>
        </p:txBody>
      </p:sp>
      <p:pic>
        <p:nvPicPr>
          <p:cNvPr id="2050" name="Picture 2"/>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3068960"/>
            <a:ext cx="1998662" cy="3055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586618"/>
            <a:ext cx="2310740" cy="3531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4583" y="2341704"/>
            <a:ext cx="3665925" cy="2117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39552" y="4797152"/>
            <a:ext cx="5400600" cy="738664"/>
          </a:xfrm>
          <a:prstGeom prst="rect">
            <a:avLst/>
          </a:prstGeom>
          <a:noFill/>
        </p:spPr>
        <p:txBody>
          <a:bodyPr wrap="square" rtlCol="0">
            <a:spAutoFit/>
          </a:bodyPr>
          <a:lstStyle/>
          <a:p>
            <a:pPr algn="ctr"/>
            <a:r>
              <a:rPr lang="es-PY" sz="1400" dirty="0" smtClean="0"/>
              <a:t>Las reuniones del Comité son documentadas a través de Actas y se establecieron vías de comunicación oficial entre los miembros, a fin de facilitar la interacción </a:t>
            </a:r>
            <a:endParaRPr lang="es-PY" sz="1400" dirty="0"/>
          </a:p>
        </p:txBody>
      </p:sp>
    </p:spTree>
    <p:extLst>
      <p:ext uri="{BB962C8B-B14F-4D97-AF65-F5344CB8AC3E}">
        <p14:creationId xmlns:p14="http://schemas.microsoft.com/office/powerpoint/2010/main" val="1983031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620688"/>
            <a:ext cx="7024744" cy="1143000"/>
          </a:xfrm>
        </p:spPr>
        <p:txBody>
          <a:bodyPr/>
          <a:lstStyle/>
          <a:p>
            <a:pPr algn="ctr"/>
            <a:r>
              <a:rPr lang="es-PY" dirty="0" smtClean="0"/>
              <a:t>      Informes </a:t>
            </a:r>
            <a:endParaRPr lang="es-PY" dirty="0"/>
          </a:p>
        </p:txBody>
      </p:sp>
      <p:sp>
        <p:nvSpPr>
          <p:cNvPr id="4" name="3 CuadroTexto"/>
          <p:cNvSpPr txBox="1"/>
          <p:nvPr/>
        </p:nvSpPr>
        <p:spPr>
          <a:xfrm>
            <a:off x="1028800" y="1988840"/>
            <a:ext cx="7560840" cy="4247317"/>
          </a:xfrm>
          <a:prstGeom prst="rect">
            <a:avLst/>
          </a:prstGeom>
          <a:noFill/>
        </p:spPr>
        <p:txBody>
          <a:bodyPr wrap="square" rtlCol="0">
            <a:spAutoFit/>
          </a:bodyPr>
          <a:lstStyle/>
          <a:p>
            <a:pPr algn="just"/>
            <a:r>
              <a:rPr lang="es-PY" dirty="0" smtClean="0"/>
              <a:t>Los informes se realizan de manera trimestral, en el año 2020 debido a la Pandemia por el SARS COV 2 – COVID 19 por única vez, el Primer Informe se realizo de manera semestral abarcando los meses enero a junio.</a:t>
            </a:r>
          </a:p>
          <a:p>
            <a:pPr algn="just"/>
            <a:endParaRPr lang="es-PY" dirty="0"/>
          </a:p>
          <a:p>
            <a:pPr algn="just"/>
            <a:r>
              <a:rPr lang="es-PY" dirty="0" smtClean="0"/>
              <a:t>Con el fin de dar identidad Oficial al proceso, se estableció un apartado en la web institucional a través del cual se accede a los informes  en los formatos de Datos Abiertos y en PDF.</a:t>
            </a:r>
          </a:p>
          <a:p>
            <a:pPr algn="just"/>
            <a:endParaRPr lang="es-PY" dirty="0"/>
          </a:p>
          <a:p>
            <a:pPr algn="just"/>
            <a:endParaRPr lang="es-PY" dirty="0" smtClean="0"/>
          </a:p>
          <a:p>
            <a:pPr algn="just"/>
            <a:endParaRPr lang="es-PY" dirty="0"/>
          </a:p>
          <a:p>
            <a:pPr algn="just"/>
            <a:endParaRPr lang="es-PY" dirty="0" smtClean="0"/>
          </a:p>
          <a:p>
            <a:pPr algn="just"/>
            <a:endParaRPr lang="es-PY" dirty="0" smtClean="0"/>
          </a:p>
          <a:p>
            <a:pPr algn="just"/>
            <a:endParaRPr lang="es-PY" dirty="0" smtClean="0"/>
          </a:p>
          <a:p>
            <a:pPr algn="ctr"/>
            <a:r>
              <a:rPr lang="es-PY" dirty="0" smtClean="0"/>
              <a:t> http://www.mades.gov.py/rendicion-de-cuentas/.</a:t>
            </a:r>
            <a:endParaRPr lang="es-PY" dirty="0"/>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4365104"/>
            <a:ext cx="2097087"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955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620689"/>
            <a:ext cx="6705193" cy="4824535"/>
          </a:xfrm>
        </p:spPr>
        <p:txBody>
          <a:bodyPr>
            <a:normAutofit lnSpcReduction="10000"/>
          </a:bodyPr>
          <a:lstStyle/>
          <a:p>
            <a:pPr algn="just"/>
            <a:r>
              <a:rPr lang="es-PY" dirty="0"/>
              <a:t>L</a:t>
            </a:r>
            <a:r>
              <a:rPr lang="es-PY" dirty="0" smtClean="0"/>
              <a:t>os Informes publicados contienen datos institucionales incluyendo su Misión y Visión.</a:t>
            </a:r>
          </a:p>
          <a:p>
            <a:pPr algn="just"/>
            <a:r>
              <a:rPr lang="es-PY" dirty="0" smtClean="0"/>
              <a:t> La gestión institucional, cumplimiento de normas, el grado de cumplimiento, los servicios brindados, la cantidad de expediciones realizadas, la Ejecución Financiera, Contrataciones realizadas, las Instancias de Participación creadas para el establecimiento de una comunicación directa con el ciudadano; además de poner a conocimiento los resultados de los controles internos instituciones realizados.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5652120" y="5445224"/>
            <a:ext cx="2418370" cy="924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5445224"/>
            <a:ext cx="1326031" cy="857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5583249"/>
            <a:ext cx="1304925" cy="58102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AnticorrupcionNB0102\AppData\Local\Microsoft\Windows\INetCache\IE\TB1JWRX1\misionvision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11804" y="5445223"/>
            <a:ext cx="871485" cy="871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151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764704"/>
            <a:ext cx="6777201" cy="5067925"/>
          </a:xfrm>
        </p:spPr>
        <p:txBody>
          <a:bodyPr>
            <a:normAutofit fontScale="92500"/>
          </a:bodyPr>
          <a:lstStyle/>
          <a:p>
            <a:pPr algn="just"/>
            <a:r>
              <a:rPr lang="es-PY" dirty="0"/>
              <a:t>La presentación de los informes han reflejado a la Institución de manera transparente, demostrando sus fortalezas y logros como así también sus debilidades y </a:t>
            </a:r>
            <a:r>
              <a:rPr lang="es-PY" dirty="0" smtClean="0"/>
              <a:t>necesidades.</a:t>
            </a:r>
          </a:p>
          <a:p>
            <a:pPr algn="just"/>
            <a:r>
              <a:rPr lang="es-PY" dirty="0" smtClean="0"/>
              <a:t>Ha creado la interacción interinstitucional necesaria, la comunicación con la ciudadanía en general y los usuarios en particular, permitiendo conocer las inquietudes de la ciudadanía, los requerimientos y denuncias mas frecuentes, siendo herramientas para la elaboración de mejores servicios institucionales, como lecciones aprendidas y a ser ejecutadas.</a:t>
            </a:r>
          </a:p>
          <a:p>
            <a:pPr algn="just"/>
            <a:endParaRPr lang="es-PY" dirty="0"/>
          </a:p>
        </p:txBody>
      </p:sp>
    </p:spTree>
    <p:extLst>
      <p:ext uri="{BB962C8B-B14F-4D97-AF65-F5344CB8AC3E}">
        <p14:creationId xmlns:p14="http://schemas.microsoft.com/office/powerpoint/2010/main" val="2453268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394" y="3501008"/>
            <a:ext cx="2968625"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932040" y="3501008"/>
            <a:ext cx="2920237" cy="293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67545" y="1124744"/>
            <a:ext cx="8208912" cy="2585323"/>
          </a:xfrm>
          <a:prstGeom prst="rect">
            <a:avLst/>
          </a:prstGeom>
          <a:noFill/>
        </p:spPr>
        <p:txBody>
          <a:bodyPr wrap="square" rtlCol="0">
            <a:spAutoFit/>
          </a:bodyPr>
          <a:lstStyle/>
          <a:p>
            <a:r>
              <a:rPr lang="es-PY" dirty="0" smtClean="0"/>
              <a:t>Destacamos: </a:t>
            </a:r>
          </a:p>
          <a:p>
            <a:pPr marL="285750" indent="-285750">
              <a:buFont typeface="Arial" charset="0"/>
              <a:buChar char="•"/>
            </a:pPr>
            <a:r>
              <a:rPr lang="es-PY" dirty="0" smtClean="0"/>
              <a:t>Fortalecimiento de procesos “0” Papel – Transición al SIAM</a:t>
            </a:r>
          </a:p>
          <a:p>
            <a:pPr marL="285750" indent="-285750">
              <a:buFont typeface="Arial" charset="0"/>
              <a:buChar char="•"/>
            </a:pPr>
            <a:r>
              <a:rPr lang="es-PY" dirty="0" smtClean="0"/>
              <a:t>Mas de 6435 expedición de </a:t>
            </a:r>
            <a:r>
              <a:rPr lang="es-PY" dirty="0" err="1" smtClean="0"/>
              <a:t>DIA´s</a:t>
            </a:r>
            <a:r>
              <a:rPr lang="es-PY" dirty="0"/>
              <a:t> </a:t>
            </a:r>
            <a:r>
              <a:rPr lang="es-PY" dirty="0" smtClean="0"/>
              <a:t>– AA – PGA y otros</a:t>
            </a:r>
            <a:endParaRPr lang="es-PY" dirty="0"/>
          </a:p>
          <a:p>
            <a:pPr marL="285750" indent="-285750">
              <a:buFont typeface="Arial" charset="0"/>
              <a:buChar char="•"/>
            </a:pPr>
            <a:r>
              <a:rPr lang="es-PY" dirty="0" smtClean="0"/>
              <a:t>Atención a Denuncias Ambientales y Fiscalizaciones; mas de 1379 en todo el país</a:t>
            </a:r>
          </a:p>
          <a:p>
            <a:pPr marL="285750" indent="-285750">
              <a:buFont typeface="Arial" charset="0"/>
              <a:buChar char="•"/>
            </a:pPr>
            <a:r>
              <a:rPr lang="es-PY" dirty="0" smtClean="0"/>
              <a:t>Certificación de 9028 has. Servicios Ambientales</a:t>
            </a:r>
          </a:p>
          <a:p>
            <a:r>
              <a:rPr lang="es-PY" dirty="0" smtClean="0"/>
              <a:t>* Cumplimientos de leyes de Transparencia 100% </a:t>
            </a:r>
          </a:p>
          <a:p>
            <a:r>
              <a:rPr lang="es-PY" dirty="0" smtClean="0"/>
              <a:t>* Controles Internos: 45 Informes de Auditoria</a:t>
            </a:r>
          </a:p>
          <a:p>
            <a:endParaRPr lang="es-PY" dirty="0"/>
          </a:p>
        </p:txBody>
      </p:sp>
    </p:spTree>
    <p:extLst>
      <p:ext uri="{BB962C8B-B14F-4D97-AF65-F5344CB8AC3E}">
        <p14:creationId xmlns:p14="http://schemas.microsoft.com/office/powerpoint/2010/main" val="3616125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052736"/>
            <a:ext cx="6777201" cy="4779893"/>
          </a:xfrm>
        </p:spPr>
        <p:txBody>
          <a:bodyPr>
            <a:normAutofit lnSpcReduction="10000"/>
          </a:bodyPr>
          <a:lstStyle/>
          <a:p>
            <a:pPr algn="just"/>
            <a:r>
              <a:rPr lang="es-PY" dirty="0" smtClean="0"/>
              <a:t>Con el establecimiento del CRCC, se ha iniciado un proceso, que exigirá a la Institución y a sus autoridades el compromiso de mejora continua, siendo el pilar de las acciones, la voz ciudadana misma que es escuchada, por los diversos medios habilitados y de esta manera brindar mejor calidad de servicios, mejor aprovechamiento de recursos y la demostración fehaciente de las actividades realizadas en el cumplimiento de su gestión. Ese compromiso es asumido por </a:t>
            </a:r>
            <a:r>
              <a:rPr lang="es-PY" smtClean="0"/>
              <a:t>el MADES para su ejecución.</a:t>
            </a:r>
            <a:endParaRPr lang="es-PY" dirty="0"/>
          </a:p>
        </p:txBody>
      </p:sp>
    </p:spTree>
    <p:extLst>
      <p:ext uri="{BB962C8B-B14F-4D97-AF65-F5344CB8AC3E}">
        <p14:creationId xmlns:p14="http://schemas.microsoft.com/office/powerpoint/2010/main" val="2122444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PY" dirty="0" smtClean="0"/>
              <a:t>Rendición de Cuentas </a:t>
            </a:r>
            <a:endParaRPr lang="es-PY" dirty="0"/>
          </a:p>
        </p:txBody>
      </p:sp>
      <p:sp>
        <p:nvSpPr>
          <p:cNvPr id="3" name="2 Marcador de contenido"/>
          <p:cNvSpPr>
            <a:spLocks noGrp="1"/>
          </p:cNvSpPr>
          <p:nvPr>
            <p:ph idx="1"/>
          </p:nvPr>
        </p:nvSpPr>
        <p:spPr/>
        <p:txBody>
          <a:bodyPr>
            <a:normAutofit fontScale="92500" lnSpcReduction="10000"/>
          </a:bodyPr>
          <a:lstStyle/>
          <a:p>
            <a:pPr marL="68580" indent="0" algn="ctr">
              <a:buNone/>
            </a:pPr>
            <a:r>
              <a:rPr lang="es-PY" dirty="0" smtClean="0"/>
              <a:t>Ministerio del Ambiente y Desarrollo Sostenible</a:t>
            </a:r>
          </a:p>
          <a:p>
            <a:pPr marL="68580" indent="0" algn="ctr">
              <a:buNone/>
            </a:pPr>
            <a:endParaRPr lang="es-PY" dirty="0"/>
          </a:p>
          <a:p>
            <a:pPr marL="68580" indent="0" algn="ctr">
              <a:buNone/>
            </a:pPr>
            <a:r>
              <a:rPr lang="es-PY" dirty="0" smtClean="0"/>
              <a:t>Cesar Ariel Oviedo </a:t>
            </a:r>
            <a:r>
              <a:rPr lang="es-PY" dirty="0" err="1" smtClean="0"/>
              <a:t>Verdum</a:t>
            </a:r>
            <a:endParaRPr lang="es-PY" dirty="0" smtClean="0"/>
          </a:p>
          <a:p>
            <a:pPr marL="68580" indent="0" algn="ctr">
              <a:buNone/>
            </a:pPr>
            <a:r>
              <a:rPr lang="es-PY" dirty="0" smtClean="0"/>
              <a:t>Ministro </a:t>
            </a:r>
          </a:p>
          <a:p>
            <a:pPr marL="68580" indent="0" algn="ctr">
              <a:buNone/>
            </a:pPr>
            <a:endParaRPr lang="es-PY" dirty="0"/>
          </a:p>
          <a:p>
            <a:pPr marL="68580" indent="0" algn="ctr">
              <a:buNone/>
            </a:pPr>
            <a:r>
              <a:rPr lang="es-PY" dirty="0">
                <a:hlinkClick r:id="rId2"/>
              </a:rPr>
              <a:t>http://www.mades.gov.py</a:t>
            </a:r>
            <a:r>
              <a:rPr lang="es-PY" dirty="0" smtClean="0">
                <a:hlinkClick r:id="rId2"/>
              </a:rPr>
              <a:t>/</a:t>
            </a:r>
            <a:r>
              <a:rPr lang="es-PY" dirty="0"/>
              <a:t> </a:t>
            </a:r>
            <a:r>
              <a:rPr lang="es-PY" dirty="0">
                <a:hlinkClick r:id="rId3"/>
              </a:rPr>
              <a:t>http://www.mades.gov.py/rendicion-de-cuentas</a:t>
            </a:r>
            <a:r>
              <a:rPr lang="es-PY" dirty="0" smtClean="0">
                <a:hlinkClick r:id="rId3"/>
              </a:rPr>
              <a:t>/</a:t>
            </a:r>
            <a:r>
              <a:rPr lang="es-PY" dirty="0" smtClean="0"/>
              <a:t> </a:t>
            </a:r>
            <a:endParaRPr lang="es-PY" dirty="0"/>
          </a:p>
          <a:p>
            <a:pPr marL="68580" indent="0" algn="ctr">
              <a:buNone/>
            </a:pPr>
            <a:r>
              <a:rPr lang="es-PY" dirty="0" smtClean="0"/>
              <a:t>Ejercicio 2020</a:t>
            </a:r>
            <a:endParaRPr lang="es-PY" dirty="0"/>
          </a:p>
        </p:txBody>
      </p:sp>
    </p:spTree>
    <p:extLst>
      <p:ext uri="{BB962C8B-B14F-4D97-AF65-F5344CB8AC3E}">
        <p14:creationId xmlns:p14="http://schemas.microsoft.com/office/powerpoint/2010/main" val="25079768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224</TotalTime>
  <Words>583</Words>
  <Application>Microsoft Office PowerPoint</Application>
  <PresentationFormat>Presentación en pantalla (4:3)</PresentationFormat>
  <Paragraphs>45</Paragraphs>
  <Slides>9</Slides>
  <Notes>6</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Austin</vt:lpstr>
      <vt:lpstr>Presentación de PowerPoint</vt:lpstr>
      <vt:lpstr>Memoria Anual - Comité de Rendición de Cuentas al Ciudadano(CRCC)</vt:lpstr>
      <vt:lpstr>Resoluciones y Reuniones del CRCC</vt:lpstr>
      <vt:lpstr>      Informes </vt:lpstr>
      <vt:lpstr>Presentación de PowerPoint</vt:lpstr>
      <vt:lpstr>Presentación de PowerPoint</vt:lpstr>
      <vt:lpstr>Presentación de PowerPoint</vt:lpstr>
      <vt:lpstr>Presentación de PowerPoint</vt:lpstr>
      <vt:lpstr>Rendición de Cuentas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AnticorrupcionNB0102</dc:creator>
  <cp:lastModifiedBy>AnticorrupcionNB0102</cp:lastModifiedBy>
  <cp:revision>28</cp:revision>
  <dcterms:created xsi:type="dcterms:W3CDTF">2021-01-06T14:31:58Z</dcterms:created>
  <dcterms:modified xsi:type="dcterms:W3CDTF">2021-01-11T13:19:24Z</dcterms:modified>
</cp:coreProperties>
</file>