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3"/>
  </p:notesMasterIdLst>
  <p:sldIdLst>
    <p:sldId id="256" r:id="rId2"/>
    <p:sldId id="265" r:id="rId3"/>
    <p:sldId id="268" r:id="rId4"/>
    <p:sldId id="266" r:id="rId5"/>
    <p:sldId id="257" r:id="rId6"/>
    <p:sldId id="269" r:id="rId7"/>
    <p:sldId id="267" r:id="rId8"/>
    <p:sldId id="270" r:id="rId9"/>
    <p:sldId id="260" r:id="rId10"/>
    <p:sldId id="263" r:id="rId11"/>
    <p:sldId id="262" r:id="rId12"/>
  </p:sldIdLst>
  <p:sldSz cx="9144000" cy="6858000" type="screen4x3"/>
  <p:notesSz cx="6858000" cy="9144000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62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F7676-8C73-4657-99A4-3A56155C8AEE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A8FBD-7ABB-4621-BE8A-1E3F3171580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5865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Y" dirty="0" smtClean="0"/>
              <a:t>Ministerio</a:t>
            </a:r>
            <a:r>
              <a:rPr lang="es-PY" baseline="0" dirty="0" smtClean="0"/>
              <a:t> del Ambiente y Desarrollo Sostenible </a:t>
            </a:r>
          </a:p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A8FBD-7ABB-4621-BE8A-1E3F3171580D}" type="slidenum">
              <a:rPr lang="es-PY" smtClean="0"/>
              <a:t>1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484284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A8FBD-7ABB-4621-BE8A-1E3F3171580D}" type="slidenum">
              <a:rPr lang="es-PY" smtClean="0"/>
              <a:t>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4952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A8FBD-7ABB-4621-BE8A-1E3F3171580D}" type="slidenum">
              <a:rPr lang="es-PY" smtClean="0"/>
              <a:t>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782145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A8FBD-7ABB-4621-BE8A-1E3F3171580D}" type="slidenum">
              <a:rPr lang="es-PY" smtClean="0"/>
              <a:t>8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569659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A8FBD-7ABB-4621-BE8A-1E3F3171580D}" type="slidenum">
              <a:rPr lang="es-PY" smtClean="0"/>
              <a:t>9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99073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77060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62332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9089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70023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64426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812759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3962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2258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457923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53404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523060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338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373726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60705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77489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6FEA2-8227-4580-B0FD-F260D543CDC5}" type="datetimeFigureOut">
              <a:rPr lang="es-PY" smtClean="0"/>
              <a:t>11/1/2024</a:t>
            </a:fld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6A7E24-887B-442E-8F08-B47AB7174E2D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82869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des.gov.py/wp-content/uploads/2023/04/Resolucion-de-Aprobacion-de-Cronograma-CRCC-MADES-2023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mades.gov.py/rendicion-de-cuenta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des.gov.py/rendicion-de-cuentas/" TargetMode="External"/><Relationship Id="rId2" Type="http://schemas.openxmlformats.org/officeDocument/2006/relationships/hyperlink" Target="http://www.mades.gov.py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03649" y="903977"/>
            <a:ext cx="7536610" cy="999726"/>
          </a:xfrm>
        </p:spPr>
        <p:txBody>
          <a:bodyPr>
            <a:normAutofit fontScale="90000"/>
          </a:bodyPr>
          <a:lstStyle/>
          <a:p>
            <a:r>
              <a:rPr lang="es-PY" b="1" dirty="0">
                <a:solidFill>
                  <a:srgbClr val="00B050"/>
                </a:solidFill>
              </a:rPr>
              <a:t>Ministerio del Ambiente y Desarrollo </a:t>
            </a:r>
            <a:r>
              <a:rPr lang="es-PY" b="1" dirty="0" smtClean="0">
                <a:solidFill>
                  <a:srgbClr val="00B050"/>
                </a:solidFill>
              </a:rPr>
              <a:t>        					Sostenible.</a:t>
            </a:r>
            <a:r>
              <a:rPr lang="es-PY" b="1" dirty="0"/>
              <a:t/>
            </a:r>
            <a:br>
              <a:rPr lang="es-PY" b="1" dirty="0"/>
            </a:br>
            <a:endParaRPr lang="es-PY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616593" y="487126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dirty="0" smtClean="0">
                <a:solidFill>
                  <a:schemeClr val="accent1">
                    <a:lumMod val="75000"/>
                  </a:schemeClr>
                </a:solidFill>
              </a:rPr>
              <a:t>Memoria Anual 2023– Comité de Rendición de Cuentas  </a:t>
            </a:r>
            <a:endParaRPr lang="es-PY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2564904"/>
            <a:ext cx="526552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9632" y="1340768"/>
            <a:ext cx="7056784" cy="2751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PY" sz="3200" dirty="0">
                <a:solidFill>
                  <a:srgbClr val="00B0F0"/>
                </a:solidFill>
              </a:rPr>
              <a:t>Memoria Anual - Comité de Rendición de Cuentas al </a:t>
            </a:r>
            <a:r>
              <a:rPr lang="es-PY" sz="3200" dirty="0" smtClean="0">
                <a:solidFill>
                  <a:srgbClr val="00B0F0"/>
                </a:solidFill>
              </a:rPr>
              <a:t>Ciudadano(CRCC)</a:t>
            </a:r>
          </a:p>
          <a:p>
            <a:pPr marL="0" indent="0" algn="ctr">
              <a:buNone/>
            </a:pPr>
            <a:r>
              <a:rPr lang="es-PY" sz="3200" dirty="0" smtClean="0">
                <a:solidFill>
                  <a:srgbClr val="00B0F0"/>
                </a:solidFill>
              </a:rPr>
              <a:t>2023.</a:t>
            </a:r>
          </a:p>
          <a:p>
            <a:pPr marL="0" indent="0" algn="ctr">
              <a:buNone/>
            </a:pPr>
            <a:endParaRPr lang="es-PY" sz="3200" dirty="0">
              <a:solidFill>
                <a:srgbClr val="00B0F0"/>
              </a:solidFill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 descr="Tarjetas de memoria flash digitales seguras iconos de computadora microsd  computadora almacenamiento de datos, tarjeta sd, texto, rectángulo, logo 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225478"/>
            <a:ext cx="2867025" cy="159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AutoShape 4" descr="Memorias USB con logo y Pendrives personalizad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225478"/>
            <a:ext cx="2697571" cy="159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71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7015" y="142603"/>
            <a:ext cx="6417760" cy="64807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Ministro 2023</a:t>
            </a:r>
            <a:br>
              <a:rPr lang="es-ES" dirty="0" smtClean="0"/>
            </a:br>
            <a:endParaRPr lang="es-PY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154597" y="3933056"/>
            <a:ext cx="4980490" cy="1440160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 smtClean="0">
                <a:solidFill>
                  <a:srgbClr val="00B050"/>
                </a:solidFill>
              </a:rPr>
              <a:t>        Ing. Ftal. Rolando de Barros Barreto.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rgbClr val="00B050"/>
                </a:solidFill>
              </a:rPr>
              <a:t>         Nombrado por Decreto N° 02/2023 de</a:t>
            </a:r>
          </a:p>
          <a:p>
            <a:pPr marL="0" indent="0" algn="ctr">
              <a:buNone/>
            </a:pPr>
            <a:r>
              <a:rPr lang="es-ES" b="1" dirty="0" smtClean="0">
                <a:solidFill>
                  <a:srgbClr val="00B050"/>
                </a:solidFill>
              </a:rPr>
              <a:t>              </a:t>
            </a:r>
            <a:endParaRPr lang="es-PY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4840061"/>
            <a:ext cx="2029669" cy="17730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967371"/>
            <a:ext cx="3747702" cy="278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2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16239" y="332656"/>
            <a:ext cx="7148716" cy="61264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32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s-ES" sz="3200" dirty="0" smtClean="0">
                <a:solidFill>
                  <a:srgbClr val="00B0F0"/>
                </a:solidFill>
              </a:rPr>
              <a:t>                   </a:t>
            </a:r>
            <a:r>
              <a:rPr lang="es-ES" sz="3200" b="1" dirty="0" smtClean="0">
                <a:solidFill>
                  <a:srgbClr val="00B0F0"/>
                </a:solidFill>
              </a:rPr>
              <a:t>Presentación</a:t>
            </a:r>
          </a:p>
          <a:p>
            <a:pPr marL="0" indent="0" algn="just">
              <a:buNone/>
            </a:pPr>
            <a:r>
              <a:rPr lang="es-PY" dirty="0" smtClean="0"/>
              <a:t>	Desde el Ministerio del Ambiente y Desarrollo Sostenible, a través de su Comité  de Rendición de Cuenta al Ciudadano se han afianzado los procesos de interacción entre sus miembros y las dependencias que se representan en el, exigiendo el cumplimiento efectivo y eficaz de los procedimientos y gestiones de la institución, basados en los principios de Transparencia y Participación Ciudadana, buscando la implementación de medidas y herramientas que fortalezcan las vías de comunicación tanto internas como externas y/o hacia el usuario o ciudadano</a:t>
            </a:r>
            <a:r>
              <a:rPr lang="es-PY" sz="2400" dirty="0" smtClean="0"/>
              <a:t>.</a:t>
            </a:r>
            <a:endParaRPr lang="es-PY" sz="2400" dirty="0"/>
          </a:p>
          <a:p>
            <a:endParaRPr lang="es-PY" dirty="0"/>
          </a:p>
        </p:txBody>
      </p:sp>
      <p:pic>
        <p:nvPicPr>
          <p:cNvPr id="1026" name="Picture 2" descr="Rendición de Cuen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49736"/>
            <a:ext cx="2640335" cy="180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0C20B74-2548-E57F-BCE5-9559FD782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247" y="4653272"/>
            <a:ext cx="2640335" cy="1809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09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5136" y="1268760"/>
            <a:ext cx="7680628" cy="3456384"/>
          </a:xfrm>
        </p:spPr>
        <p:txBody>
          <a:bodyPr>
            <a:noAutofit/>
          </a:bodyPr>
          <a:lstStyle/>
          <a:p>
            <a:pPr algn="ctr"/>
            <a:r>
              <a:rPr lang="es-PY" sz="1400" dirty="0" smtClean="0"/>
              <a:t>- Decreto </a:t>
            </a:r>
            <a:r>
              <a:rPr lang="es-PY" sz="1400" dirty="0"/>
              <a:t>Nº </a:t>
            </a:r>
            <a:r>
              <a:rPr lang="es-PY" sz="1400" dirty="0" smtClean="0"/>
              <a:t>2991/19</a:t>
            </a:r>
            <a:r>
              <a:rPr lang="es-PY" sz="1400" dirty="0"/>
              <a:t> </a:t>
            </a:r>
            <a:r>
              <a:rPr lang="es-PY" sz="1400" dirty="0" smtClean="0"/>
              <a:t>“Por el cual se aprueba el manual de rendición de cuentas al ciudadano, se lo declara de interés nacional y se dispone su aplicación obligatoria  en las instituciones del poder ejecutivo.</a:t>
            </a:r>
            <a:br>
              <a:rPr lang="es-PY" sz="1400" dirty="0" smtClean="0"/>
            </a:br>
            <a:r>
              <a:rPr lang="es-PY" sz="1400" dirty="0" smtClean="0"/>
              <a:t/>
            </a:r>
            <a:br>
              <a:rPr lang="es-PY" sz="1400" dirty="0" smtClean="0"/>
            </a:br>
            <a:r>
              <a:rPr lang="es-PY" sz="1400" dirty="0" smtClean="0"/>
              <a:t>- Resolución MADES N°45/2020 </a:t>
            </a:r>
            <a:r>
              <a:rPr lang="es-PY" sz="1400" dirty="0"/>
              <a:t>“Por la cual se conforma el Comité de Rendición de Cuentas al Ciudadano del Ministerio del Ambiente y Desarrollo Sostenible</a:t>
            </a:r>
            <a:r>
              <a:rPr lang="es-PY" sz="1400" dirty="0" smtClean="0"/>
              <a:t>”</a:t>
            </a:r>
            <a:br>
              <a:rPr lang="es-PY" sz="1400" dirty="0" smtClean="0"/>
            </a:br>
            <a:r>
              <a:rPr lang="es-PY" sz="1400" dirty="0"/>
              <a:t/>
            </a:r>
            <a:br>
              <a:rPr lang="es-PY" sz="1400" dirty="0"/>
            </a:br>
            <a:r>
              <a:rPr lang="es-PY" sz="1400" dirty="0" smtClean="0"/>
              <a:t>- </a:t>
            </a:r>
            <a:r>
              <a:rPr lang="es-PY" sz="1400" dirty="0"/>
              <a:t>R</a:t>
            </a:r>
            <a:r>
              <a:rPr lang="es-PY" sz="1400" dirty="0" smtClean="0"/>
              <a:t>esolución SENAC </a:t>
            </a:r>
            <a:r>
              <a:rPr lang="es-PY" sz="1400" dirty="0"/>
              <a:t>N</a:t>
            </a:r>
            <a:r>
              <a:rPr lang="es-PY" sz="1400" dirty="0" smtClean="0"/>
              <a:t>° 16/2023 “Por la cual se establecen las disposiciones reglamentarias relacionadas al manual de rendición de cuentas al ciudadano, correspondiente al Ejerció Fiscal 2023, de conformidad a las prerrogativas establecidas en el decreto 2991/19.</a:t>
            </a:r>
            <a:br>
              <a:rPr lang="es-PY" sz="1400" dirty="0" smtClean="0"/>
            </a:br>
            <a:r>
              <a:rPr lang="es-PY" sz="1400" dirty="0" smtClean="0"/>
              <a:t/>
            </a:r>
            <a:br>
              <a:rPr lang="es-PY" sz="1400" dirty="0" smtClean="0"/>
            </a:br>
            <a:r>
              <a:rPr lang="es-PY" sz="1400" dirty="0" smtClean="0"/>
              <a:t>- Resolución MADES N</a:t>
            </a:r>
            <a:r>
              <a:rPr lang="es-PY" sz="1400" dirty="0"/>
              <a:t>° </a:t>
            </a:r>
            <a:r>
              <a:rPr lang="es-PY" sz="1400" dirty="0" smtClean="0"/>
              <a:t>149/2023“Por la cual se aprueba el cronograma del comité de Cuentas al Ciudadano del Ministerio del Ambiente y Desarrollo Sostenible (MADES) para el Ejerció Fiscal 2023”.</a:t>
            </a:r>
            <a:br>
              <a:rPr lang="es-PY" sz="1400" dirty="0" smtClean="0"/>
            </a:br>
            <a:r>
              <a:rPr lang="es-PY" sz="1400" dirty="0"/>
              <a:t/>
            </a:r>
            <a:br>
              <a:rPr lang="es-PY" sz="1400" dirty="0"/>
            </a:br>
            <a:endParaRPr lang="es-PY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58016" y="710044"/>
            <a:ext cx="6554867" cy="648072"/>
          </a:xfrm>
        </p:spPr>
        <p:txBody>
          <a:bodyPr>
            <a:normAutofit/>
          </a:bodyPr>
          <a:lstStyle/>
          <a:p>
            <a:pPr algn="ctr"/>
            <a:r>
              <a:rPr lang="es-ES" sz="1600" b="1" dirty="0" smtClean="0">
                <a:solidFill>
                  <a:srgbClr val="FF0000"/>
                </a:solidFill>
              </a:rPr>
              <a:t>Legislación Aplicada</a:t>
            </a:r>
            <a:endParaRPr lang="es-PY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941168"/>
            <a:ext cx="2143125" cy="1584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35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552728" cy="1080120"/>
          </a:xfrm>
        </p:spPr>
        <p:txBody>
          <a:bodyPr>
            <a:noAutofit/>
          </a:bodyPr>
          <a:lstStyle/>
          <a:p>
            <a:pPr algn="ctr"/>
            <a:r>
              <a:rPr lang="es-PY" sz="2400" dirty="0" smtClean="0"/>
              <a:t>Comité de Rendición de Cuentas al Ciudadano</a:t>
            </a:r>
            <a:br>
              <a:rPr lang="es-PY" sz="2400" dirty="0" smtClean="0"/>
            </a:br>
            <a:r>
              <a:rPr lang="es-PY" sz="2400" dirty="0" smtClean="0"/>
              <a:t>Periodo 2023; </a:t>
            </a:r>
            <a:r>
              <a:rPr lang="es-PY" sz="2400" dirty="0" err="1" smtClean="0"/>
              <a:t>Ing.Ftal</a:t>
            </a:r>
            <a:r>
              <a:rPr lang="es-PY" sz="2400" dirty="0" smtClean="0"/>
              <a:t>. Rolando de Barros.</a:t>
            </a:r>
            <a:endParaRPr lang="es-PY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27156" y="2636913"/>
            <a:ext cx="86836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Y" sz="1400" dirty="0"/>
              <a:t>E</a:t>
            </a:r>
            <a:r>
              <a:rPr lang="es-PY" sz="1400" dirty="0" smtClean="0"/>
              <a:t>l Comité </a:t>
            </a:r>
            <a:r>
              <a:rPr lang="es-ES" sz="1400" dirty="0" smtClean="0"/>
              <a:t>se </a:t>
            </a:r>
            <a:r>
              <a:rPr lang="es-ES" sz="1400" dirty="0"/>
              <a:t>integra </a:t>
            </a:r>
            <a:r>
              <a:rPr lang="es-ES" sz="1400" dirty="0" smtClean="0"/>
              <a:t>por:</a:t>
            </a:r>
          </a:p>
          <a:p>
            <a:pPr marL="285750" indent="-285750">
              <a:buFontTx/>
              <a:buChar char="-"/>
            </a:pPr>
            <a:r>
              <a:rPr lang="es-ES" sz="1400" b="1" dirty="0" smtClean="0"/>
              <a:t>Abg. Julio Ferreira, Director – Dirección de Transparencia y Anticorrupción (Coordinador</a:t>
            </a:r>
            <a:r>
              <a:rPr lang="es-ES" sz="1400" dirty="0" smtClean="0"/>
              <a:t>)</a:t>
            </a:r>
          </a:p>
          <a:p>
            <a:endParaRPr lang="es-ES" sz="1400" dirty="0" smtClean="0"/>
          </a:p>
          <a:p>
            <a:pPr marL="285750" indent="-285750">
              <a:buFontTx/>
              <a:buChar char="-"/>
            </a:pPr>
            <a:r>
              <a:rPr lang="es-ES" sz="1400" dirty="0" smtClean="0"/>
              <a:t>Lic. Darío </a:t>
            </a:r>
            <a:r>
              <a:rPr lang="es-ES" sz="1400" dirty="0" err="1" smtClean="0"/>
              <a:t>Maldeburguer</a:t>
            </a:r>
            <a:r>
              <a:rPr lang="es-ES" sz="1400" dirty="0" smtClean="0"/>
              <a:t>, Director General de la DGPCB.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Abg. Jesús Riquelme, Jefe de Departamento – Dirección de Planificación Estratégica.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Lic. Sergio Godoy, Coordinador – Dirección de Gabinete.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Lic. Lourdes Guillen, Directora, Dirección de Comunicaciones.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Natalia Gómez, Jefa de Departamento, Dirección General de Gestión Ambiental.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Lic. Julio </a:t>
            </a:r>
            <a:r>
              <a:rPr lang="es-ES" sz="1400" dirty="0" err="1" smtClean="0"/>
              <a:t>Verthe</a:t>
            </a:r>
            <a:r>
              <a:rPr lang="es-ES" sz="1400" dirty="0" smtClean="0"/>
              <a:t>, Director de Financiero.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Lic. Sandra Leiva, Directora, Dirección de Auditoria. 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Abg. Faviola </a:t>
            </a:r>
            <a:r>
              <a:rPr lang="es-ES" sz="1400" dirty="0" err="1" smtClean="0"/>
              <a:t>Gimenez</a:t>
            </a:r>
            <a:r>
              <a:rPr lang="es-ES" sz="1400" dirty="0" smtClean="0"/>
              <a:t>, Jefa de Departamento, Dirección General de Aire.</a:t>
            </a:r>
          </a:p>
          <a:p>
            <a:pPr marL="285750" indent="-285750">
              <a:buFontTx/>
              <a:buChar char="-"/>
            </a:pPr>
            <a:r>
              <a:rPr lang="es-ES" sz="1400" dirty="0" err="1" smtClean="0"/>
              <a:t>Sra.Aida</a:t>
            </a:r>
            <a:r>
              <a:rPr lang="es-ES" sz="1400" dirty="0" smtClean="0"/>
              <a:t> </a:t>
            </a:r>
            <a:r>
              <a:rPr lang="es-ES" sz="1400" dirty="0" err="1"/>
              <a:t>Olavarrieta</a:t>
            </a:r>
            <a:r>
              <a:rPr lang="es-ES" sz="1400" dirty="0"/>
              <a:t>, </a:t>
            </a:r>
            <a:r>
              <a:rPr lang="es-ES" sz="1400" dirty="0" smtClean="0"/>
              <a:t>Jefa de Departamento, Dirección General de DGPCRH.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Ing. Amadeo Bazán, Asistente Técnico, Dirección de Informática.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 Abg. Beatriz </a:t>
            </a:r>
            <a:r>
              <a:rPr lang="es-ES" sz="1400" dirty="0" err="1" smtClean="0"/>
              <a:t>Silvero</a:t>
            </a:r>
            <a:r>
              <a:rPr lang="es-ES" sz="1400" dirty="0" smtClean="0"/>
              <a:t>, Jefa de Departamento, Coordinara de MECIP.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Abg. </a:t>
            </a:r>
            <a:r>
              <a:rPr lang="es-ES" sz="1400" dirty="0" err="1" smtClean="0"/>
              <a:t>Monica</a:t>
            </a:r>
            <a:r>
              <a:rPr lang="es-ES" sz="1400" dirty="0" smtClean="0"/>
              <a:t> </a:t>
            </a:r>
            <a:r>
              <a:rPr lang="es-ES" sz="1400" dirty="0" err="1" smtClean="0"/>
              <a:t>Benitez</a:t>
            </a:r>
            <a:r>
              <a:rPr lang="es-ES" sz="1400" dirty="0" smtClean="0"/>
              <a:t> Jefa de Departamento, DGCCARN.</a:t>
            </a:r>
          </a:p>
          <a:p>
            <a:pPr marL="285750" indent="-285750">
              <a:buFontTx/>
              <a:buChar char="-"/>
            </a:pPr>
            <a:r>
              <a:rPr lang="es-ES" sz="1400" dirty="0" smtClean="0"/>
              <a:t>Q.A. </a:t>
            </a:r>
            <a:r>
              <a:rPr lang="es-ES" sz="1400" dirty="0" err="1" smtClean="0"/>
              <a:t>Edelira</a:t>
            </a:r>
            <a:r>
              <a:rPr lang="es-ES" sz="1400" dirty="0" smtClean="0"/>
              <a:t> Duarte, Directora, DGCCARN.</a:t>
            </a:r>
          </a:p>
          <a:p>
            <a:endParaRPr lang="es-ES" sz="1400" dirty="0" smtClean="0"/>
          </a:p>
          <a:p>
            <a:endParaRPr lang="es-ES" sz="1400" dirty="0" smtClean="0"/>
          </a:p>
          <a:p>
            <a:pPr marL="285750" indent="-285750">
              <a:buFontTx/>
              <a:buChar char="-"/>
            </a:pPr>
            <a:endParaRPr lang="es-PY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blob:https://web.whatsapp.com/5bd9f039-add4-4936-b471-eca81ff61852"/>
          <p:cNvSpPr>
            <a:spLocks noChangeAspect="1" noChangeArrowheads="1"/>
          </p:cNvSpPr>
          <p:nvPr/>
        </p:nvSpPr>
        <p:spPr bwMode="auto">
          <a:xfrm>
            <a:off x="1682078" y="17001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92" y="1468457"/>
            <a:ext cx="2564904" cy="1168456"/>
          </a:xfrm>
          <a:prstGeom prst="rect">
            <a:avLst/>
          </a:prstGeom>
        </p:spPr>
      </p:pic>
      <p:sp>
        <p:nvSpPr>
          <p:cNvPr id="6" name="AutoShape 6" descr="blob:https://web.whatsapp.com/3f1ab906-f42a-4a27-930b-32b7973ada8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642" y="1468457"/>
            <a:ext cx="2564904" cy="116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7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72834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0070C0"/>
                </a:solidFill>
              </a:rPr>
              <a:t>Cronograma Aprobado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PY" sz="2000" dirty="0">
                <a:solidFill>
                  <a:schemeClr val="tx1"/>
                </a:solidFill>
              </a:rPr>
              <a:t/>
            </a:r>
            <a:br>
              <a:rPr lang="es-PY" sz="2000" dirty="0">
                <a:solidFill>
                  <a:schemeClr val="tx1"/>
                </a:solidFill>
              </a:rPr>
            </a:br>
            <a:r>
              <a:rPr lang="es-PY" sz="2000" dirty="0"/>
              <a:t>Resolución MADES N° 149/2023“Por la cual se aprueba el cronograma del comité de Cuentas al Ciudadano del Ministerio del Ambiente y Desarrollo Sostenible (MADES) para el Ejerció Fiscal </a:t>
            </a:r>
            <a:r>
              <a:rPr lang="es-PY" sz="2000" dirty="0" smtClean="0"/>
              <a:t>2023”</a:t>
            </a:r>
            <a:endParaRPr lang="es-PY" sz="2000" dirty="0">
              <a:solidFill>
                <a:schemeClr val="tx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988768" y="3645024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dirty="0" smtClean="0"/>
              <a:t>ENLCE; </a:t>
            </a:r>
            <a:r>
              <a:rPr lang="es-PY" dirty="0" smtClean="0">
                <a:hlinkClick r:id="rId3"/>
              </a:rPr>
              <a:t>https</a:t>
            </a:r>
            <a:r>
              <a:rPr lang="es-PY" dirty="0">
                <a:hlinkClick r:id="rId3"/>
              </a:rPr>
              <a:t>://</a:t>
            </a:r>
            <a:r>
              <a:rPr lang="es-PY" dirty="0" smtClean="0">
                <a:hlinkClick r:id="rId3"/>
              </a:rPr>
              <a:t>www.mades.gov.py/wp-content/uploads/2023/04/Resolucion-de-Aprobacion-de-Cronograma-CRCC-MADES-2023.pdf</a:t>
            </a:r>
            <a:r>
              <a:rPr lang="es-PY" dirty="0" smtClean="0"/>
              <a:t> </a:t>
            </a:r>
            <a:endParaRPr lang="es-PY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4665568"/>
            <a:ext cx="6810375" cy="166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1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20688"/>
            <a:ext cx="7024744" cy="792088"/>
          </a:xfrm>
        </p:spPr>
        <p:txBody>
          <a:bodyPr/>
          <a:lstStyle/>
          <a:p>
            <a:pPr algn="ctr"/>
            <a:r>
              <a:rPr lang="es-PY" dirty="0" smtClean="0"/>
              <a:t>    </a:t>
            </a:r>
            <a:r>
              <a:rPr lang="es-PY" b="1" dirty="0" smtClean="0">
                <a:solidFill>
                  <a:srgbClr val="FFFF00"/>
                </a:solidFill>
              </a:rPr>
              <a:t> </a:t>
            </a:r>
            <a:r>
              <a:rPr lang="es-PY" b="1" dirty="0" smtClean="0">
                <a:solidFill>
                  <a:srgbClr val="FF6600"/>
                </a:solidFill>
              </a:rPr>
              <a:t> Informes </a:t>
            </a:r>
            <a:endParaRPr lang="es-PY" b="1" dirty="0">
              <a:solidFill>
                <a:srgbClr val="FF6600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827584" y="1379656"/>
            <a:ext cx="7488832" cy="44256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PY" dirty="0"/>
              <a:t>Dando cumplimiento a la Resolución SENAC N° 16/2023, los informes se han publicado de manera trimestral en el sitio web institucional </a:t>
            </a:r>
          </a:p>
          <a:p>
            <a:pPr algn="just"/>
            <a:r>
              <a:rPr lang="es-PY" dirty="0">
                <a:hlinkClick r:id="rId4"/>
              </a:rPr>
              <a:t>http://www.mades.gov.py/rendicion-de-cuentas/</a:t>
            </a:r>
            <a:r>
              <a:rPr lang="es-PY" dirty="0"/>
              <a:t>, para ello el CRCC-MADES, ha coordinado la provisión de los informes en tiempo y forma con base a la matriz de información mínima aprobada en el Art. 4° de la misma  Resolución. Además de la presentación del Informe Final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Del mismo modo se ha informado a la SENAC el cumplimiento a través de las notas </a:t>
            </a:r>
            <a:r>
              <a:rPr lang="es-ES" dirty="0" smtClean="0"/>
              <a:t>remitidas.</a:t>
            </a:r>
            <a:endParaRPr lang="es-PY" b="1" dirty="0">
              <a:solidFill>
                <a:srgbClr val="FF6600"/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00" y="3592460"/>
            <a:ext cx="1800200" cy="1166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24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908719"/>
            <a:ext cx="7344816" cy="54726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000" dirty="0" smtClean="0">
                <a:solidFill>
                  <a:schemeClr val="accent1"/>
                </a:solidFill>
              </a:rPr>
              <a:t>					</a:t>
            </a:r>
            <a:r>
              <a:rPr lang="es-ES" sz="2000" b="1" dirty="0" smtClean="0">
                <a:solidFill>
                  <a:schemeClr val="accent1"/>
                </a:solidFill>
              </a:rPr>
              <a:t>Disponibilidad</a:t>
            </a:r>
            <a:endParaRPr lang="es-PY" sz="2000" b="1" dirty="0" smtClean="0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r>
              <a:rPr lang="es-PY" dirty="0" smtClean="0"/>
              <a:t>Estos </a:t>
            </a:r>
            <a:r>
              <a:rPr lang="es-PY" dirty="0"/>
              <a:t>informes se encuentran a disposición pudiendo encontrar los mismos en formato abierto, conteniendo información detallada acerca de los servicios y productos misionales del MADES (por mes, cantidad, distrito, destinatario, genero), incluyendo además la ejecución detallada del presupuesto entre </a:t>
            </a:r>
            <a:r>
              <a:rPr lang="es-PY" dirty="0" smtClean="0"/>
              <a:t>otros como</a:t>
            </a:r>
            <a:r>
              <a:rPr lang="es-PY" dirty="0"/>
              <a:t> </a:t>
            </a:r>
            <a:r>
              <a:rPr lang="es-PY" dirty="0" smtClean="0"/>
              <a:t>la gestión institucional, cumplimiento de normas, el grado de cumplimiento, Contrataciones realizadas, las Instancias de Participación creadas para el establecimiento de una comunicación directa con el ciudadano; además de poner a conocimiento los resultados de los controles internos institucionales realizados.</a:t>
            </a:r>
          </a:p>
          <a:p>
            <a:pPr marL="0" indent="0" algn="ctr">
              <a:buNone/>
            </a:pPr>
            <a:r>
              <a:rPr lang="es-PY" dirty="0" smtClean="0"/>
              <a:t>http</a:t>
            </a:r>
            <a:r>
              <a:rPr lang="es-PY" dirty="0"/>
              <a:t>://www.mades.gov.py/rendicion-de-cuentas/</a:t>
            </a:r>
            <a:endParaRPr lang="es-PY" dirty="0" smtClean="0"/>
          </a:p>
        </p:txBody>
      </p:sp>
      <p:sp>
        <p:nvSpPr>
          <p:cNvPr id="2" name="AutoShape 2" descr="Rendición de cuentas a la ciudadanía – Secretaría Técnica de Planificación  del Desarrollo Económico y Soc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1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268760"/>
            <a:ext cx="8184683" cy="5328592"/>
          </a:xfrm>
        </p:spPr>
        <p:txBody>
          <a:bodyPr>
            <a:normAutofit/>
          </a:bodyPr>
          <a:lstStyle/>
          <a:p>
            <a:pPr algn="just"/>
            <a:endParaRPr lang="es-ES" dirty="0" smtClean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El Ministerio del Ambiente y Desarrollo Sostenible, con firmeza ha afirmado que la Rendición de Cuentas, la Comunicación de la Gestión Institucional, las Campañas de Concienciación, son las herramientas claves para el acercamiento al usuario y el ciudadano en general, esta premisa ha sido priorizada por la Máxima Autoridad Institucional, </a:t>
            </a:r>
            <a:r>
              <a:rPr lang="es-ES" dirty="0" smtClean="0"/>
              <a:t>se </a:t>
            </a:r>
            <a:r>
              <a:rPr lang="es-ES" dirty="0" smtClean="0"/>
              <a:t>han iniciado los procesos de mejora con el fin de fortalecer las áreas de la Institución que sean necesarias para el servicio de la gente.</a:t>
            </a:r>
            <a:endParaRPr lang="es-PY" dirty="0"/>
          </a:p>
        </p:txBody>
      </p:sp>
      <p:sp>
        <p:nvSpPr>
          <p:cNvPr id="2" name="AutoShape 2" descr="Ministerio del Ambiente y Desarrollo Sostenible Paraguay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C:\Users\DELL\Downloads\IMG-20230816-WA0162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120139" y="980728"/>
            <a:ext cx="7344816" cy="2007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24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7" y="624110"/>
            <a:ext cx="6768751" cy="1280890"/>
          </a:xfrm>
        </p:spPr>
        <p:txBody>
          <a:bodyPr>
            <a:normAutofit/>
          </a:bodyPr>
          <a:lstStyle/>
          <a:p>
            <a:pPr algn="ctr"/>
            <a:r>
              <a:rPr lang="es-PY" u="sng" dirty="0" smtClean="0"/>
              <a:t>Rendición de Cuentas </a:t>
            </a:r>
            <a:endParaRPr lang="es-PY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133600"/>
            <a:ext cx="8676455" cy="377762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endParaRPr lang="es-PY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 algn="ctr">
              <a:buNone/>
            </a:pPr>
            <a:r>
              <a:rPr lang="es-PY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Ministerio del Ambiente y Desarrollo Sostenible</a:t>
            </a:r>
          </a:p>
          <a:p>
            <a:pPr marL="68580" indent="0" algn="ctr">
              <a:buNone/>
            </a:pPr>
            <a:r>
              <a:rPr lang="es-PY" dirty="0" smtClean="0">
                <a:hlinkClick r:id="rId2"/>
              </a:rPr>
              <a:t>http</a:t>
            </a:r>
            <a:r>
              <a:rPr lang="es-PY" dirty="0">
                <a:hlinkClick r:id="rId2"/>
              </a:rPr>
              <a:t>://www.mades.gov.py</a:t>
            </a:r>
            <a:r>
              <a:rPr lang="es-PY" dirty="0" smtClean="0">
                <a:hlinkClick r:id="rId2"/>
              </a:rPr>
              <a:t>/</a:t>
            </a:r>
            <a:r>
              <a:rPr lang="es-PY" dirty="0"/>
              <a:t> </a:t>
            </a:r>
            <a:r>
              <a:rPr lang="es-PY" dirty="0">
                <a:hlinkClick r:id="rId3"/>
              </a:rPr>
              <a:t>http://www.mades.gov.py/rendicion-de-cuentas</a:t>
            </a:r>
            <a:r>
              <a:rPr lang="es-PY" dirty="0" smtClean="0">
                <a:hlinkClick r:id="rId3"/>
              </a:rPr>
              <a:t>/</a:t>
            </a:r>
            <a:r>
              <a:rPr lang="es-PY" dirty="0" smtClean="0"/>
              <a:t> </a:t>
            </a:r>
          </a:p>
          <a:p>
            <a:pPr marL="68580" indent="0" algn="ctr">
              <a:buNone/>
            </a:pPr>
            <a:endParaRPr lang="es-PY" dirty="0"/>
          </a:p>
          <a:p>
            <a:pPr marL="68580" indent="0" algn="ctr">
              <a:buNone/>
            </a:pPr>
            <a:r>
              <a:rPr lang="es-PY" dirty="0" smtClean="0"/>
              <a:t>Ejercicio 2023</a:t>
            </a:r>
            <a:endParaRPr lang="es-PY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DD5A7D-59F2-38AC-C511-62A0C665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42603"/>
            <a:ext cx="950608" cy="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9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728</TotalTime>
  <Words>479</Words>
  <Application>Microsoft Office PowerPoint</Application>
  <PresentationFormat>Presentación en pantalla (4:3)</PresentationFormat>
  <Paragraphs>65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Espiral</vt:lpstr>
      <vt:lpstr>Ministerio del Ambiente y Desarrollo              Sostenible. </vt:lpstr>
      <vt:lpstr>Presentación de PowerPoint</vt:lpstr>
      <vt:lpstr>Ministro 2023 </vt:lpstr>
      <vt:lpstr>Presentación de PowerPoint</vt:lpstr>
      <vt:lpstr>- Decreto Nº 2991/19 “Por el cual se aprueba el manual de rendición de cuentas al ciudadano, se lo declara de interés nacional y se dispone su aplicación obligatoria  en las instituciones del poder ejecutivo.  - Resolución MADES N°45/2020 “Por la cual se conforma el Comité de Rendición de Cuentas al Ciudadano del Ministerio del Ambiente y Desarrollo Sostenible”  - Resolución SENAC N° 16/2023 “Por la cual se establecen las disposiciones reglamentarias relacionadas al manual de rendición de cuentas al ciudadano, correspondiente al Ejerció Fiscal 2023, de conformidad a las prerrogativas establecidas en el decreto 2991/19.  - Resolución MADES N° 149/2023“Por la cual se aprueba el cronograma del comité de Cuentas al Ciudadano del Ministerio del Ambiente y Desarrollo Sostenible (MADES) para el Ejerció Fiscal 2023”.  </vt:lpstr>
      <vt:lpstr>Comité de Rendición de Cuentas al Ciudadano Periodo 2023; Ing.Ftal. Rolando de Barros.</vt:lpstr>
      <vt:lpstr>Cronograma Aprobado    Resolución MADES N° 149/2023“Por la cual se aprueba el cronograma del comité de Cuentas al Ciudadano del Ministerio del Ambiente y Desarrollo Sostenible (MADES) para el Ejerció Fiscal 2023”</vt:lpstr>
      <vt:lpstr>      Informes </vt:lpstr>
      <vt:lpstr>Presentación de PowerPoint</vt:lpstr>
      <vt:lpstr>Presentación de PowerPoint</vt:lpstr>
      <vt:lpstr>Rendición de Cuentas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AnticorrupcionNB0102</dc:creator>
  <cp:lastModifiedBy>Julio Ferreira</cp:lastModifiedBy>
  <cp:revision>73</cp:revision>
  <dcterms:created xsi:type="dcterms:W3CDTF">2021-01-06T14:31:58Z</dcterms:created>
  <dcterms:modified xsi:type="dcterms:W3CDTF">2024-01-11T18:20:07Z</dcterms:modified>
</cp:coreProperties>
</file>