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1" r:id="rId1"/>
  </p:sldMasterIdLst>
  <p:notesMasterIdLst>
    <p:notesMasterId r:id="rId14"/>
  </p:notesMasterIdLst>
  <p:sldIdLst>
    <p:sldId id="256" r:id="rId2"/>
    <p:sldId id="265" r:id="rId3"/>
    <p:sldId id="268" r:id="rId4"/>
    <p:sldId id="266" r:id="rId5"/>
    <p:sldId id="257" r:id="rId6"/>
    <p:sldId id="258" r:id="rId7"/>
    <p:sldId id="267" r:id="rId8"/>
    <p:sldId id="259" r:id="rId9"/>
    <p:sldId id="260" r:id="rId10"/>
    <p:sldId id="261" r:id="rId11"/>
    <p:sldId id="263" r:id="rId12"/>
    <p:sldId id="262" r:id="rId13"/>
  </p:sldIdLst>
  <p:sldSz cx="9144000" cy="6858000" type="screen4x3"/>
  <p:notesSz cx="6858000" cy="9144000"/>
  <p:defaultTextStyle>
    <a:defPPr>
      <a:defRPr lang="es-P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autoAdjust="0"/>
    <p:restoredTop sz="94662" autoAdjust="0"/>
  </p:normalViewPr>
  <p:slideViewPr>
    <p:cSldViewPr>
      <p:cViewPr varScale="1">
        <p:scale>
          <a:sx n="70" d="100"/>
          <a:sy n="70" d="100"/>
        </p:scale>
        <p:origin x="1386"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PY"/>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5F7676-8C73-4657-99A4-3A56155C8AEE}" type="datetimeFigureOut">
              <a:rPr lang="es-PY" smtClean="0"/>
              <a:t>10/1/2023</a:t>
            </a:fld>
            <a:endParaRPr lang="es-PY"/>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PY"/>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Y"/>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PY"/>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3A8FBD-7ABB-4621-BE8A-1E3F3171580D}" type="slidenum">
              <a:rPr lang="es-PY" smtClean="0"/>
              <a:t>‹Nº›</a:t>
            </a:fld>
            <a:endParaRPr lang="es-PY"/>
          </a:p>
        </p:txBody>
      </p:sp>
    </p:spTree>
    <p:extLst>
      <p:ext uri="{BB962C8B-B14F-4D97-AF65-F5344CB8AC3E}">
        <p14:creationId xmlns:p14="http://schemas.microsoft.com/office/powerpoint/2010/main" val="3258650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PY" dirty="0" smtClean="0"/>
              <a:t>Ministerio</a:t>
            </a:r>
            <a:r>
              <a:rPr lang="es-PY" baseline="0" dirty="0" smtClean="0"/>
              <a:t> del Ambiente y Desarrollo Sostenible </a:t>
            </a:r>
          </a:p>
          <a:p>
            <a:endParaRPr lang="es-PY" dirty="0"/>
          </a:p>
        </p:txBody>
      </p:sp>
      <p:sp>
        <p:nvSpPr>
          <p:cNvPr id="4" name="3 Marcador de número de diapositiva"/>
          <p:cNvSpPr>
            <a:spLocks noGrp="1"/>
          </p:cNvSpPr>
          <p:nvPr>
            <p:ph type="sldNum" sz="quarter" idx="10"/>
          </p:nvPr>
        </p:nvSpPr>
        <p:spPr/>
        <p:txBody>
          <a:bodyPr/>
          <a:lstStyle/>
          <a:p>
            <a:fld id="{C23A8FBD-7ABB-4621-BE8A-1E3F3171580D}" type="slidenum">
              <a:rPr lang="es-PY" smtClean="0"/>
              <a:t>1</a:t>
            </a:fld>
            <a:endParaRPr lang="es-PY"/>
          </a:p>
        </p:txBody>
      </p:sp>
    </p:spTree>
    <p:extLst>
      <p:ext uri="{BB962C8B-B14F-4D97-AF65-F5344CB8AC3E}">
        <p14:creationId xmlns:p14="http://schemas.microsoft.com/office/powerpoint/2010/main" val="2484284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fld id="{C23A8FBD-7ABB-4621-BE8A-1E3F3171580D}" type="slidenum">
              <a:rPr lang="es-PY" smtClean="0"/>
              <a:t>5</a:t>
            </a:fld>
            <a:endParaRPr lang="es-PY"/>
          </a:p>
        </p:txBody>
      </p:sp>
    </p:spTree>
    <p:extLst>
      <p:ext uri="{BB962C8B-B14F-4D97-AF65-F5344CB8AC3E}">
        <p14:creationId xmlns:p14="http://schemas.microsoft.com/office/powerpoint/2010/main" val="149526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fld id="{C23A8FBD-7ABB-4621-BE8A-1E3F3171580D}" type="slidenum">
              <a:rPr lang="es-PY" smtClean="0"/>
              <a:t>6</a:t>
            </a:fld>
            <a:endParaRPr lang="es-PY"/>
          </a:p>
        </p:txBody>
      </p:sp>
    </p:spTree>
    <p:extLst>
      <p:ext uri="{BB962C8B-B14F-4D97-AF65-F5344CB8AC3E}">
        <p14:creationId xmlns:p14="http://schemas.microsoft.com/office/powerpoint/2010/main" val="3275769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fld id="{C23A8FBD-7ABB-4621-BE8A-1E3F3171580D}" type="slidenum">
              <a:rPr lang="es-PY" smtClean="0"/>
              <a:t>8</a:t>
            </a:fld>
            <a:endParaRPr lang="es-PY"/>
          </a:p>
        </p:txBody>
      </p:sp>
    </p:spTree>
    <p:extLst>
      <p:ext uri="{BB962C8B-B14F-4D97-AF65-F5344CB8AC3E}">
        <p14:creationId xmlns:p14="http://schemas.microsoft.com/office/powerpoint/2010/main" val="1795642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fld id="{C23A8FBD-7ABB-4621-BE8A-1E3F3171580D}" type="slidenum">
              <a:rPr lang="es-PY" smtClean="0"/>
              <a:t>9</a:t>
            </a:fld>
            <a:endParaRPr lang="es-PY"/>
          </a:p>
        </p:txBody>
      </p:sp>
    </p:spTree>
    <p:extLst>
      <p:ext uri="{BB962C8B-B14F-4D97-AF65-F5344CB8AC3E}">
        <p14:creationId xmlns:p14="http://schemas.microsoft.com/office/powerpoint/2010/main" val="3990735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8FB6FEA2-8227-4580-B0FD-F260D543CDC5}" type="datetimeFigureOut">
              <a:rPr lang="es-PY" smtClean="0"/>
              <a:t>10/1/2023</a:t>
            </a:fld>
            <a:endParaRPr lang="es-PY"/>
          </a:p>
        </p:txBody>
      </p:sp>
      <p:sp>
        <p:nvSpPr>
          <p:cNvPr id="5" name="Footer Placeholder 4"/>
          <p:cNvSpPr>
            <a:spLocks noGrp="1"/>
          </p:cNvSpPr>
          <p:nvPr>
            <p:ph type="ftr" sz="quarter" idx="11"/>
          </p:nvPr>
        </p:nvSpPr>
        <p:spPr/>
        <p:txBody>
          <a:bodyPr/>
          <a:lstStyle/>
          <a:p>
            <a:endParaRPr lang="es-PY"/>
          </a:p>
        </p:txBody>
      </p:sp>
      <p:sp>
        <p:nvSpPr>
          <p:cNvPr id="6" name="Slide Number Placeholder 5"/>
          <p:cNvSpPr>
            <a:spLocks noGrp="1"/>
          </p:cNvSpPr>
          <p:nvPr>
            <p:ph type="sldNum" sz="quarter" idx="12"/>
          </p:nvPr>
        </p:nvSpPr>
        <p:spPr/>
        <p:txBody>
          <a:bodyPr/>
          <a:lstStyle/>
          <a:p>
            <a:fld id="{276A7E24-887B-442E-8F08-B47AB7174E2D}" type="slidenum">
              <a:rPr lang="es-PY" smtClean="0"/>
              <a:t>‹Nº›</a:t>
            </a:fld>
            <a:endParaRPr lang="es-PY"/>
          </a:p>
        </p:txBody>
      </p:sp>
    </p:spTree>
    <p:extLst>
      <p:ext uri="{BB962C8B-B14F-4D97-AF65-F5344CB8AC3E}">
        <p14:creationId xmlns:p14="http://schemas.microsoft.com/office/powerpoint/2010/main" val="4055874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FB6FEA2-8227-4580-B0FD-F260D543CDC5}" type="datetimeFigureOut">
              <a:rPr lang="es-PY" smtClean="0"/>
              <a:t>10/1/2023</a:t>
            </a:fld>
            <a:endParaRPr lang="es-PY"/>
          </a:p>
        </p:txBody>
      </p:sp>
      <p:sp>
        <p:nvSpPr>
          <p:cNvPr id="5" name="Footer Placeholder 4"/>
          <p:cNvSpPr>
            <a:spLocks noGrp="1"/>
          </p:cNvSpPr>
          <p:nvPr>
            <p:ph type="ftr" sz="quarter" idx="11"/>
          </p:nvPr>
        </p:nvSpPr>
        <p:spPr/>
        <p:txBody>
          <a:bodyPr/>
          <a:lstStyle/>
          <a:p>
            <a:endParaRPr lang="es-PY"/>
          </a:p>
        </p:txBody>
      </p:sp>
      <p:sp>
        <p:nvSpPr>
          <p:cNvPr id="6" name="Slide Number Placeholder 5"/>
          <p:cNvSpPr>
            <a:spLocks noGrp="1"/>
          </p:cNvSpPr>
          <p:nvPr>
            <p:ph type="sldNum" sz="quarter" idx="12"/>
          </p:nvPr>
        </p:nvSpPr>
        <p:spPr/>
        <p:txBody>
          <a:bodyPr/>
          <a:lstStyle/>
          <a:p>
            <a:fld id="{276A7E24-887B-442E-8F08-B47AB7174E2D}" type="slidenum">
              <a:rPr lang="es-PY" smtClean="0"/>
              <a:t>‹Nº›</a:t>
            </a:fld>
            <a:endParaRPr lang="es-PY"/>
          </a:p>
        </p:txBody>
      </p:sp>
    </p:spTree>
    <p:extLst>
      <p:ext uri="{BB962C8B-B14F-4D97-AF65-F5344CB8AC3E}">
        <p14:creationId xmlns:p14="http://schemas.microsoft.com/office/powerpoint/2010/main" val="993633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FB6FEA2-8227-4580-B0FD-F260D543CDC5}" type="datetimeFigureOut">
              <a:rPr lang="es-PY" smtClean="0"/>
              <a:t>10/1/2023</a:t>
            </a:fld>
            <a:endParaRPr lang="es-PY"/>
          </a:p>
        </p:txBody>
      </p:sp>
      <p:sp>
        <p:nvSpPr>
          <p:cNvPr id="5" name="Footer Placeholder 4"/>
          <p:cNvSpPr>
            <a:spLocks noGrp="1"/>
          </p:cNvSpPr>
          <p:nvPr>
            <p:ph type="ftr" sz="quarter" idx="11"/>
          </p:nvPr>
        </p:nvSpPr>
        <p:spPr/>
        <p:txBody>
          <a:bodyPr/>
          <a:lstStyle/>
          <a:p>
            <a:endParaRPr lang="es-PY"/>
          </a:p>
        </p:txBody>
      </p:sp>
      <p:sp>
        <p:nvSpPr>
          <p:cNvPr id="6" name="Slide Number Placeholder 5"/>
          <p:cNvSpPr>
            <a:spLocks noGrp="1"/>
          </p:cNvSpPr>
          <p:nvPr>
            <p:ph type="sldNum" sz="quarter" idx="12"/>
          </p:nvPr>
        </p:nvSpPr>
        <p:spPr/>
        <p:txBody>
          <a:bodyPr/>
          <a:lstStyle/>
          <a:p>
            <a:fld id="{276A7E24-887B-442E-8F08-B47AB7174E2D}" type="slidenum">
              <a:rPr lang="es-PY" smtClean="0"/>
              <a:t>‹Nº›</a:t>
            </a:fld>
            <a:endParaRPr lang="es-PY"/>
          </a:p>
        </p:txBody>
      </p:sp>
    </p:spTree>
    <p:extLst>
      <p:ext uri="{BB962C8B-B14F-4D97-AF65-F5344CB8AC3E}">
        <p14:creationId xmlns:p14="http://schemas.microsoft.com/office/powerpoint/2010/main" val="3527672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8FB6FEA2-8227-4580-B0FD-F260D543CDC5}" type="datetimeFigureOut">
              <a:rPr lang="es-PY" smtClean="0"/>
              <a:t>10/1/2023</a:t>
            </a:fld>
            <a:endParaRPr lang="es-PY"/>
          </a:p>
        </p:txBody>
      </p:sp>
      <p:sp>
        <p:nvSpPr>
          <p:cNvPr id="6" name="Footer Placeholder 5"/>
          <p:cNvSpPr>
            <a:spLocks noGrp="1"/>
          </p:cNvSpPr>
          <p:nvPr>
            <p:ph type="ftr" sz="quarter" idx="11"/>
          </p:nvPr>
        </p:nvSpPr>
        <p:spPr/>
        <p:txBody>
          <a:bodyPr/>
          <a:lstStyle/>
          <a:p>
            <a:endParaRPr lang="es-PY"/>
          </a:p>
        </p:txBody>
      </p:sp>
      <p:sp>
        <p:nvSpPr>
          <p:cNvPr id="7" name="Slide Number Placeholder 6"/>
          <p:cNvSpPr>
            <a:spLocks noGrp="1"/>
          </p:cNvSpPr>
          <p:nvPr>
            <p:ph type="sldNum" sz="quarter" idx="12"/>
          </p:nvPr>
        </p:nvSpPr>
        <p:spPr/>
        <p:txBody>
          <a:bodyPr/>
          <a:lstStyle/>
          <a:p>
            <a:fld id="{276A7E24-887B-442E-8F08-B47AB7174E2D}" type="slidenum">
              <a:rPr lang="es-PY" smtClean="0"/>
              <a:t>‹Nº›</a:t>
            </a:fld>
            <a:endParaRPr lang="es-PY"/>
          </a:p>
        </p:txBody>
      </p:sp>
    </p:spTree>
    <p:extLst>
      <p:ext uri="{BB962C8B-B14F-4D97-AF65-F5344CB8AC3E}">
        <p14:creationId xmlns:p14="http://schemas.microsoft.com/office/powerpoint/2010/main" val="3943794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8FB6FEA2-8227-4580-B0FD-F260D543CDC5}" type="datetimeFigureOut">
              <a:rPr lang="es-PY" smtClean="0"/>
              <a:t>10/1/2023</a:t>
            </a:fld>
            <a:endParaRPr lang="es-PY"/>
          </a:p>
        </p:txBody>
      </p:sp>
      <p:sp>
        <p:nvSpPr>
          <p:cNvPr id="8" name="Footer Placeholder 7"/>
          <p:cNvSpPr>
            <a:spLocks noGrp="1"/>
          </p:cNvSpPr>
          <p:nvPr>
            <p:ph type="ftr" sz="quarter" idx="11"/>
          </p:nvPr>
        </p:nvSpPr>
        <p:spPr/>
        <p:txBody>
          <a:bodyPr/>
          <a:lstStyle/>
          <a:p>
            <a:endParaRPr lang="es-PY"/>
          </a:p>
        </p:txBody>
      </p:sp>
      <p:sp>
        <p:nvSpPr>
          <p:cNvPr id="9" name="Slide Number Placeholder 8"/>
          <p:cNvSpPr>
            <a:spLocks noGrp="1"/>
          </p:cNvSpPr>
          <p:nvPr>
            <p:ph type="sldNum" sz="quarter" idx="12"/>
          </p:nvPr>
        </p:nvSpPr>
        <p:spPr/>
        <p:txBody>
          <a:bodyPr/>
          <a:lstStyle/>
          <a:p>
            <a:fld id="{276A7E24-887B-442E-8F08-B47AB7174E2D}" type="slidenum">
              <a:rPr lang="es-PY" smtClean="0"/>
              <a:t>‹Nº›</a:t>
            </a:fld>
            <a:endParaRPr lang="es-PY"/>
          </a:p>
        </p:txBody>
      </p:sp>
    </p:spTree>
    <p:extLst>
      <p:ext uri="{BB962C8B-B14F-4D97-AF65-F5344CB8AC3E}">
        <p14:creationId xmlns:p14="http://schemas.microsoft.com/office/powerpoint/2010/main" val="1521496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8FB6FEA2-8227-4580-B0FD-F260D543CDC5}" type="datetimeFigureOut">
              <a:rPr lang="es-PY" smtClean="0"/>
              <a:t>10/1/2023</a:t>
            </a:fld>
            <a:endParaRPr lang="es-PY"/>
          </a:p>
        </p:txBody>
      </p:sp>
      <p:sp>
        <p:nvSpPr>
          <p:cNvPr id="4" name="Footer Placeholder 3"/>
          <p:cNvSpPr>
            <a:spLocks noGrp="1"/>
          </p:cNvSpPr>
          <p:nvPr>
            <p:ph type="ftr" sz="quarter" idx="11"/>
          </p:nvPr>
        </p:nvSpPr>
        <p:spPr/>
        <p:txBody>
          <a:bodyPr/>
          <a:lstStyle/>
          <a:p>
            <a:endParaRPr lang="es-PY"/>
          </a:p>
        </p:txBody>
      </p:sp>
      <p:sp>
        <p:nvSpPr>
          <p:cNvPr id="5" name="Slide Number Placeholder 4"/>
          <p:cNvSpPr>
            <a:spLocks noGrp="1"/>
          </p:cNvSpPr>
          <p:nvPr>
            <p:ph type="sldNum" sz="quarter" idx="12"/>
          </p:nvPr>
        </p:nvSpPr>
        <p:spPr/>
        <p:txBody>
          <a:bodyPr/>
          <a:lstStyle/>
          <a:p>
            <a:fld id="{276A7E24-887B-442E-8F08-B47AB7174E2D}" type="slidenum">
              <a:rPr lang="es-PY" smtClean="0"/>
              <a:t>‹Nº›</a:t>
            </a:fld>
            <a:endParaRPr lang="es-PY"/>
          </a:p>
        </p:txBody>
      </p:sp>
    </p:spTree>
    <p:extLst>
      <p:ext uri="{BB962C8B-B14F-4D97-AF65-F5344CB8AC3E}">
        <p14:creationId xmlns:p14="http://schemas.microsoft.com/office/powerpoint/2010/main" val="755784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B6FEA2-8227-4580-B0FD-F260D543CDC5}" type="datetimeFigureOut">
              <a:rPr lang="es-PY" smtClean="0"/>
              <a:t>10/1/2023</a:t>
            </a:fld>
            <a:endParaRPr lang="es-PY"/>
          </a:p>
        </p:txBody>
      </p:sp>
      <p:sp>
        <p:nvSpPr>
          <p:cNvPr id="3" name="Footer Placeholder 2"/>
          <p:cNvSpPr>
            <a:spLocks noGrp="1"/>
          </p:cNvSpPr>
          <p:nvPr>
            <p:ph type="ftr" sz="quarter" idx="11"/>
          </p:nvPr>
        </p:nvSpPr>
        <p:spPr/>
        <p:txBody>
          <a:bodyPr/>
          <a:lstStyle/>
          <a:p>
            <a:endParaRPr lang="es-PY"/>
          </a:p>
        </p:txBody>
      </p:sp>
      <p:sp>
        <p:nvSpPr>
          <p:cNvPr id="4" name="Slide Number Placeholder 3"/>
          <p:cNvSpPr>
            <a:spLocks noGrp="1"/>
          </p:cNvSpPr>
          <p:nvPr>
            <p:ph type="sldNum" sz="quarter" idx="12"/>
          </p:nvPr>
        </p:nvSpPr>
        <p:spPr/>
        <p:txBody>
          <a:bodyPr/>
          <a:lstStyle/>
          <a:p>
            <a:fld id="{276A7E24-887B-442E-8F08-B47AB7174E2D}" type="slidenum">
              <a:rPr lang="es-PY" smtClean="0"/>
              <a:t>‹Nº›</a:t>
            </a:fld>
            <a:endParaRPr lang="es-PY"/>
          </a:p>
        </p:txBody>
      </p:sp>
    </p:spTree>
    <p:extLst>
      <p:ext uri="{BB962C8B-B14F-4D97-AF65-F5344CB8AC3E}">
        <p14:creationId xmlns:p14="http://schemas.microsoft.com/office/powerpoint/2010/main" val="1555410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FB6FEA2-8227-4580-B0FD-F260D543CDC5}" type="datetimeFigureOut">
              <a:rPr lang="es-PY" smtClean="0"/>
              <a:t>10/1/2023</a:t>
            </a:fld>
            <a:endParaRPr lang="es-PY"/>
          </a:p>
        </p:txBody>
      </p:sp>
      <p:sp>
        <p:nvSpPr>
          <p:cNvPr id="6" name="Footer Placeholder 5"/>
          <p:cNvSpPr>
            <a:spLocks noGrp="1"/>
          </p:cNvSpPr>
          <p:nvPr>
            <p:ph type="ftr" sz="quarter" idx="11"/>
          </p:nvPr>
        </p:nvSpPr>
        <p:spPr/>
        <p:txBody>
          <a:bodyPr/>
          <a:lstStyle/>
          <a:p>
            <a:endParaRPr lang="es-PY"/>
          </a:p>
        </p:txBody>
      </p:sp>
      <p:sp>
        <p:nvSpPr>
          <p:cNvPr id="7" name="Slide Number Placeholder 6"/>
          <p:cNvSpPr>
            <a:spLocks noGrp="1"/>
          </p:cNvSpPr>
          <p:nvPr>
            <p:ph type="sldNum" sz="quarter" idx="12"/>
          </p:nvPr>
        </p:nvSpPr>
        <p:spPr/>
        <p:txBody>
          <a:bodyPr/>
          <a:lstStyle/>
          <a:p>
            <a:fld id="{276A7E24-887B-442E-8F08-B47AB7174E2D}" type="slidenum">
              <a:rPr lang="es-PY" smtClean="0"/>
              <a:t>‹Nº›</a:t>
            </a:fld>
            <a:endParaRPr lang="es-PY"/>
          </a:p>
        </p:txBody>
      </p:sp>
    </p:spTree>
    <p:extLst>
      <p:ext uri="{BB962C8B-B14F-4D97-AF65-F5344CB8AC3E}">
        <p14:creationId xmlns:p14="http://schemas.microsoft.com/office/powerpoint/2010/main" val="1994939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FB6FEA2-8227-4580-B0FD-F260D543CDC5}" type="datetimeFigureOut">
              <a:rPr lang="es-PY" smtClean="0"/>
              <a:t>10/1/2023</a:t>
            </a:fld>
            <a:endParaRPr lang="es-PY"/>
          </a:p>
        </p:txBody>
      </p:sp>
      <p:sp>
        <p:nvSpPr>
          <p:cNvPr id="6" name="Footer Placeholder 5"/>
          <p:cNvSpPr>
            <a:spLocks noGrp="1"/>
          </p:cNvSpPr>
          <p:nvPr>
            <p:ph type="ftr" sz="quarter" idx="11"/>
          </p:nvPr>
        </p:nvSpPr>
        <p:spPr/>
        <p:txBody>
          <a:bodyPr/>
          <a:lstStyle/>
          <a:p>
            <a:endParaRPr lang="es-PY"/>
          </a:p>
        </p:txBody>
      </p:sp>
      <p:sp>
        <p:nvSpPr>
          <p:cNvPr id="7" name="Slide Number Placeholder 6"/>
          <p:cNvSpPr>
            <a:spLocks noGrp="1"/>
          </p:cNvSpPr>
          <p:nvPr>
            <p:ph type="sldNum" sz="quarter" idx="12"/>
          </p:nvPr>
        </p:nvSpPr>
        <p:spPr/>
        <p:txBody>
          <a:bodyPr/>
          <a:lstStyle/>
          <a:p>
            <a:fld id="{276A7E24-887B-442E-8F08-B47AB7174E2D}" type="slidenum">
              <a:rPr lang="es-PY" smtClean="0"/>
              <a:t>‹Nº›</a:t>
            </a:fld>
            <a:endParaRPr lang="es-PY"/>
          </a:p>
        </p:txBody>
      </p:sp>
    </p:spTree>
    <p:extLst>
      <p:ext uri="{BB962C8B-B14F-4D97-AF65-F5344CB8AC3E}">
        <p14:creationId xmlns:p14="http://schemas.microsoft.com/office/powerpoint/2010/main" val="1086306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FB6FEA2-8227-4580-B0FD-F260D543CDC5}" type="datetimeFigureOut">
              <a:rPr lang="es-PY" smtClean="0"/>
              <a:t>10/1/2023</a:t>
            </a:fld>
            <a:endParaRPr lang="es-PY"/>
          </a:p>
        </p:txBody>
      </p:sp>
      <p:sp>
        <p:nvSpPr>
          <p:cNvPr id="5" name="Footer Placeholder 4"/>
          <p:cNvSpPr>
            <a:spLocks noGrp="1"/>
          </p:cNvSpPr>
          <p:nvPr>
            <p:ph type="ftr" sz="quarter" idx="11"/>
          </p:nvPr>
        </p:nvSpPr>
        <p:spPr/>
        <p:txBody>
          <a:bodyPr/>
          <a:lstStyle/>
          <a:p>
            <a:endParaRPr lang="es-PY"/>
          </a:p>
        </p:txBody>
      </p:sp>
      <p:sp>
        <p:nvSpPr>
          <p:cNvPr id="6" name="Slide Number Placeholder 5"/>
          <p:cNvSpPr>
            <a:spLocks noGrp="1"/>
          </p:cNvSpPr>
          <p:nvPr>
            <p:ph type="sldNum" sz="quarter" idx="12"/>
          </p:nvPr>
        </p:nvSpPr>
        <p:spPr/>
        <p:txBody>
          <a:bodyPr/>
          <a:lstStyle/>
          <a:p>
            <a:fld id="{276A7E24-887B-442E-8F08-B47AB7174E2D}" type="slidenum">
              <a:rPr lang="es-PY" smtClean="0"/>
              <a:t>‹Nº›</a:t>
            </a:fld>
            <a:endParaRPr lang="es-PY"/>
          </a:p>
        </p:txBody>
      </p:sp>
    </p:spTree>
    <p:extLst>
      <p:ext uri="{BB962C8B-B14F-4D97-AF65-F5344CB8AC3E}">
        <p14:creationId xmlns:p14="http://schemas.microsoft.com/office/powerpoint/2010/main" val="3716791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FB6FEA2-8227-4580-B0FD-F260D543CDC5}" type="datetimeFigureOut">
              <a:rPr lang="es-PY" smtClean="0"/>
              <a:t>10/1/2023</a:t>
            </a:fld>
            <a:endParaRPr lang="es-PY"/>
          </a:p>
        </p:txBody>
      </p:sp>
      <p:sp>
        <p:nvSpPr>
          <p:cNvPr id="5" name="Footer Placeholder 4"/>
          <p:cNvSpPr>
            <a:spLocks noGrp="1"/>
          </p:cNvSpPr>
          <p:nvPr>
            <p:ph type="ftr" sz="quarter" idx="11"/>
          </p:nvPr>
        </p:nvSpPr>
        <p:spPr/>
        <p:txBody>
          <a:bodyPr/>
          <a:lstStyle/>
          <a:p>
            <a:endParaRPr lang="es-PY"/>
          </a:p>
        </p:txBody>
      </p:sp>
      <p:sp>
        <p:nvSpPr>
          <p:cNvPr id="6" name="Slide Number Placeholder 5"/>
          <p:cNvSpPr>
            <a:spLocks noGrp="1"/>
          </p:cNvSpPr>
          <p:nvPr>
            <p:ph type="sldNum" sz="quarter" idx="12"/>
          </p:nvPr>
        </p:nvSpPr>
        <p:spPr/>
        <p:txBody>
          <a:bodyPr/>
          <a:lstStyle/>
          <a:p>
            <a:fld id="{276A7E24-887B-442E-8F08-B47AB7174E2D}" type="slidenum">
              <a:rPr lang="es-PY" smtClean="0"/>
              <a:t>‹Nº›</a:t>
            </a:fld>
            <a:endParaRPr lang="es-PY"/>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407217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FB6FEA2-8227-4580-B0FD-F260D543CDC5}" type="datetimeFigureOut">
              <a:rPr lang="es-PY" smtClean="0"/>
              <a:t>10/1/2023</a:t>
            </a:fld>
            <a:endParaRPr lang="es-PY"/>
          </a:p>
        </p:txBody>
      </p:sp>
      <p:sp>
        <p:nvSpPr>
          <p:cNvPr id="5" name="Footer Placeholder 4"/>
          <p:cNvSpPr>
            <a:spLocks noGrp="1"/>
          </p:cNvSpPr>
          <p:nvPr>
            <p:ph type="ftr" sz="quarter" idx="11"/>
          </p:nvPr>
        </p:nvSpPr>
        <p:spPr/>
        <p:txBody>
          <a:bodyPr/>
          <a:lstStyle/>
          <a:p>
            <a:endParaRPr lang="es-PY"/>
          </a:p>
        </p:txBody>
      </p:sp>
      <p:sp>
        <p:nvSpPr>
          <p:cNvPr id="6" name="Slide Number Placeholder 5"/>
          <p:cNvSpPr>
            <a:spLocks noGrp="1"/>
          </p:cNvSpPr>
          <p:nvPr>
            <p:ph type="sldNum" sz="quarter" idx="12"/>
          </p:nvPr>
        </p:nvSpPr>
        <p:spPr/>
        <p:txBody>
          <a:bodyPr/>
          <a:lstStyle/>
          <a:p>
            <a:fld id="{276A7E24-887B-442E-8F08-B47AB7174E2D}" type="slidenum">
              <a:rPr lang="es-PY" smtClean="0"/>
              <a:t>‹Nº›</a:t>
            </a:fld>
            <a:endParaRPr lang="es-PY"/>
          </a:p>
        </p:txBody>
      </p:sp>
    </p:spTree>
    <p:extLst>
      <p:ext uri="{BB962C8B-B14F-4D97-AF65-F5344CB8AC3E}">
        <p14:creationId xmlns:p14="http://schemas.microsoft.com/office/powerpoint/2010/main" val="8417178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FB6FEA2-8227-4580-B0FD-F260D543CDC5}" type="datetimeFigureOut">
              <a:rPr lang="es-PY" smtClean="0"/>
              <a:t>10/1/2023</a:t>
            </a:fld>
            <a:endParaRPr lang="es-PY"/>
          </a:p>
        </p:txBody>
      </p:sp>
      <p:sp>
        <p:nvSpPr>
          <p:cNvPr id="5" name="Footer Placeholder 4"/>
          <p:cNvSpPr>
            <a:spLocks noGrp="1"/>
          </p:cNvSpPr>
          <p:nvPr>
            <p:ph type="ftr" sz="quarter" idx="11"/>
          </p:nvPr>
        </p:nvSpPr>
        <p:spPr/>
        <p:txBody>
          <a:bodyPr/>
          <a:lstStyle/>
          <a:p>
            <a:endParaRPr lang="es-PY"/>
          </a:p>
        </p:txBody>
      </p:sp>
      <p:sp>
        <p:nvSpPr>
          <p:cNvPr id="6" name="Slide Number Placeholder 5"/>
          <p:cNvSpPr>
            <a:spLocks noGrp="1"/>
          </p:cNvSpPr>
          <p:nvPr>
            <p:ph type="sldNum" sz="quarter" idx="12"/>
          </p:nvPr>
        </p:nvSpPr>
        <p:spPr/>
        <p:txBody>
          <a:bodyPr/>
          <a:lstStyle/>
          <a:p>
            <a:fld id="{276A7E24-887B-442E-8F08-B47AB7174E2D}" type="slidenum">
              <a:rPr lang="es-PY" smtClean="0"/>
              <a:t>‹Nº›</a:t>
            </a:fld>
            <a:endParaRPr lang="es-PY"/>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642885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FB6FEA2-8227-4580-B0FD-F260D543CDC5}" type="datetimeFigureOut">
              <a:rPr lang="es-PY" smtClean="0"/>
              <a:t>10/1/2023</a:t>
            </a:fld>
            <a:endParaRPr lang="es-PY"/>
          </a:p>
        </p:txBody>
      </p:sp>
      <p:sp>
        <p:nvSpPr>
          <p:cNvPr id="5" name="Footer Placeholder 4"/>
          <p:cNvSpPr>
            <a:spLocks noGrp="1"/>
          </p:cNvSpPr>
          <p:nvPr>
            <p:ph type="ftr" sz="quarter" idx="11"/>
          </p:nvPr>
        </p:nvSpPr>
        <p:spPr/>
        <p:txBody>
          <a:bodyPr/>
          <a:lstStyle/>
          <a:p>
            <a:endParaRPr lang="es-PY"/>
          </a:p>
        </p:txBody>
      </p:sp>
      <p:sp>
        <p:nvSpPr>
          <p:cNvPr id="6" name="Slide Number Placeholder 5"/>
          <p:cNvSpPr>
            <a:spLocks noGrp="1"/>
          </p:cNvSpPr>
          <p:nvPr>
            <p:ph type="sldNum" sz="quarter" idx="12"/>
          </p:nvPr>
        </p:nvSpPr>
        <p:spPr/>
        <p:txBody>
          <a:bodyPr/>
          <a:lstStyle/>
          <a:p>
            <a:fld id="{276A7E24-887B-442E-8F08-B47AB7174E2D}" type="slidenum">
              <a:rPr lang="es-PY" smtClean="0"/>
              <a:t>‹Nº›</a:t>
            </a:fld>
            <a:endParaRPr lang="es-PY"/>
          </a:p>
        </p:txBody>
      </p:sp>
    </p:spTree>
    <p:extLst>
      <p:ext uri="{BB962C8B-B14F-4D97-AF65-F5344CB8AC3E}">
        <p14:creationId xmlns:p14="http://schemas.microsoft.com/office/powerpoint/2010/main" val="41826752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FB6FEA2-8227-4580-B0FD-F260D543CDC5}" type="datetimeFigureOut">
              <a:rPr lang="es-PY" smtClean="0"/>
              <a:t>10/1/2023</a:t>
            </a:fld>
            <a:endParaRPr lang="es-PY"/>
          </a:p>
        </p:txBody>
      </p:sp>
      <p:sp>
        <p:nvSpPr>
          <p:cNvPr id="5" name="Footer Placeholder 4"/>
          <p:cNvSpPr>
            <a:spLocks noGrp="1"/>
          </p:cNvSpPr>
          <p:nvPr>
            <p:ph type="ftr" sz="quarter" idx="11"/>
          </p:nvPr>
        </p:nvSpPr>
        <p:spPr/>
        <p:txBody>
          <a:bodyPr/>
          <a:lstStyle/>
          <a:p>
            <a:endParaRPr lang="es-PY"/>
          </a:p>
        </p:txBody>
      </p:sp>
      <p:sp>
        <p:nvSpPr>
          <p:cNvPr id="6" name="Slide Number Placeholder 5"/>
          <p:cNvSpPr>
            <a:spLocks noGrp="1"/>
          </p:cNvSpPr>
          <p:nvPr>
            <p:ph type="sldNum" sz="quarter" idx="12"/>
          </p:nvPr>
        </p:nvSpPr>
        <p:spPr/>
        <p:txBody>
          <a:bodyPr/>
          <a:lstStyle/>
          <a:p>
            <a:fld id="{276A7E24-887B-442E-8F08-B47AB7174E2D}" type="slidenum">
              <a:rPr lang="es-PY" smtClean="0"/>
              <a:t>‹Nº›</a:t>
            </a:fld>
            <a:endParaRPr lang="es-PY"/>
          </a:p>
        </p:txBody>
      </p:sp>
    </p:spTree>
    <p:extLst>
      <p:ext uri="{BB962C8B-B14F-4D97-AF65-F5344CB8AC3E}">
        <p14:creationId xmlns:p14="http://schemas.microsoft.com/office/powerpoint/2010/main" val="4197311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FB6FEA2-8227-4580-B0FD-F260D543CDC5}" type="datetimeFigureOut">
              <a:rPr lang="es-PY" smtClean="0"/>
              <a:t>10/1/2023</a:t>
            </a:fld>
            <a:endParaRPr lang="es-PY"/>
          </a:p>
        </p:txBody>
      </p:sp>
      <p:sp>
        <p:nvSpPr>
          <p:cNvPr id="5" name="Footer Placeholder 4"/>
          <p:cNvSpPr>
            <a:spLocks noGrp="1"/>
          </p:cNvSpPr>
          <p:nvPr>
            <p:ph type="ftr" sz="quarter" idx="11"/>
          </p:nvPr>
        </p:nvSpPr>
        <p:spPr/>
        <p:txBody>
          <a:bodyPr/>
          <a:lstStyle/>
          <a:p>
            <a:endParaRPr lang="es-PY"/>
          </a:p>
        </p:txBody>
      </p:sp>
      <p:sp>
        <p:nvSpPr>
          <p:cNvPr id="6" name="Slide Number Placeholder 5"/>
          <p:cNvSpPr>
            <a:spLocks noGrp="1"/>
          </p:cNvSpPr>
          <p:nvPr>
            <p:ph type="sldNum" sz="quarter" idx="12"/>
          </p:nvPr>
        </p:nvSpPr>
        <p:spPr/>
        <p:txBody>
          <a:bodyPr/>
          <a:lstStyle/>
          <a:p>
            <a:fld id="{276A7E24-887B-442E-8F08-B47AB7174E2D}" type="slidenum">
              <a:rPr lang="es-PY" smtClean="0"/>
              <a:t>‹Nº›</a:t>
            </a:fld>
            <a:endParaRPr lang="es-PY"/>
          </a:p>
        </p:txBody>
      </p:sp>
    </p:spTree>
    <p:extLst>
      <p:ext uri="{BB962C8B-B14F-4D97-AF65-F5344CB8AC3E}">
        <p14:creationId xmlns:p14="http://schemas.microsoft.com/office/powerpoint/2010/main" val="1418870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FB6FEA2-8227-4580-B0FD-F260D543CDC5}" type="datetimeFigureOut">
              <a:rPr lang="es-PY" smtClean="0"/>
              <a:t>10/1/2023</a:t>
            </a:fld>
            <a:endParaRPr lang="es-PY"/>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PY"/>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76A7E24-887B-442E-8F08-B47AB7174E2D}" type="slidenum">
              <a:rPr lang="es-PY" smtClean="0"/>
              <a:t>‹Nº›</a:t>
            </a:fld>
            <a:endParaRPr lang="es-PY"/>
          </a:p>
        </p:txBody>
      </p:sp>
    </p:spTree>
    <p:extLst>
      <p:ext uri="{BB962C8B-B14F-4D97-AF65-F5344CB8AC3E}">
        <p14:creationId xmlns:p14="http://schemas.microsoft.com/office/powerpoint/2010/main" val="1763938600"/>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 id="2147483824" r:id="rId13"/>
    <p:sldLayoutId id="2147483825" r:id="rId14"/>
    <p:sldLayoutId id="2147483826" r:id="rId15"/>
    <p:sldLayoutId id="214748382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www.mades.gov.py/rendicion-de-cuenta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mades.gov.py/rendicion-de-cuentas/" TargetMode="External"/><Relationship Id="rId2" Type="http://schemas.openxmlformats.org/officeDocument/2006/relationships/hyperlink" Target="http://www.mades.gov.p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endParaRPr lang="es-PY" dirty="0"/>
          </a:p>
        </p:txBody>
      </p:sp>
      <p:sp>
        <p:nvSpPr>
          <p:cNvPr id="7" name="6 Marcador de contenido"/>
          <p:cNvSpPr>
            <a:spLocks noGrp="1"/>
          </p:cNvSpPr>
          <p:nvPr>
            <p:ph idx="1"/>
          </p:nvPr>
        </p:nvSpPr>
        <p:spPr/>
        <p:txBody>
          <a:bodyPr/>
          <a:lstStyle/>
          <a:p>
            <a:endParaRPr lang="es-PY"/>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025" y="334963"/>
            <a:ext cx="8235950" cy="618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C:\Users\AnticorrupcionNB0102\AppData\Local\Microsoft\Windows\INetCache\IE\IDVBL0J6\rendicioncuenta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784" y="2486182"/>
            <a:ext cx="4320480" cy="333757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64688" y="5805264"/>
            <a:ext cx="560387"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CuadroTexto"/>
          <p:cNvSpPr txBox="1"/>
          <p:nvPr/>
        </p:nvSpPr>
        <p:spPr>
          <a:xfrm>
            <a:off x="1021041" y="1457781"/>
            <a:ext cx="7533965" cy="954107"/>
          </a:xfrm>
          <a:prstGeom prst="rect">
            <a:avLst/>
          </a:prstGeom>
          <a:noFill/>
        </p:spPr>
        <p:txBody>
          <a:bodyPr wrap="square" rtlCol="0">
            <a:spAutoFit/>
          </a:bodyPr>
          <a:lstStyle/>
          <a:p>
            <a:pPr algn="ctr"/>
            <a:r>
              <a:rPr lang="es-PY" sz="2800" dirty="0" smtClean="0"/>
              <a:t>Ministerio del Ambiente y Desarrollo </a:t>
            </a:r>
            <a:r>
              <a:rPr lang="es-PY" sz="2800" dirty="0" smtClean="0"/>
              <a:t>Sostenible</a:t>
            </a:r>
            <a:endParaRPr lang="es-PY" sz="2800" dirty="0"/>
          </a:p>
        </p:txBody>
      </p:sp>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7307" y="334963"/>
            <a:ext cx="5389563" cy="79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CuadroTexto"/>
          <p:cNvSpPr txBox="1"/>
          <p:nvPr/>
        </p:nvSpPr>
        <p:spPr>
          <a:xfrm>
            <a:off x="1619672" y="6103714"/>
            <a:ext cx="5968622" cy="369332"/>
          </a:xfrm>
          <a:prstGeom prst="rect">
            <a:avLst/>
          </a:prstGeom>
          <a:noFill/>
        </p:spPr>
        <p:txBody>
          <a:bodyPr wrap="none" rtlCol="0">
            <a:spAutoFit/>
          </a:bodyPr>
          <a:lstStyle/>
          <a:p>
            <a:r>
              <a:rPr lang="es-PY" dirty="0" smtClean="0"/>
              <a:t>Memoria Anual </a:t>
            </a:r>
            <a:r>
              <a:rPr lang="es-PY" dirty="0" smtClean="0"/>
              <a:t>2022 </a:t>
            </a:r>
            <a:r>
              <a:rPr lang="es-PY" dirty="0" smtClean="0"/>
              <a:t>– Comité de Rendición de Cuentas  </a:t>
            </a:r>
            <a:endParaRPr lang="es-PY" dirty="0"/>
          </a:p>
        </p:txBody>
      </p:sp>
    </p:spTree>
    <p:extLst>
      <p:ext uri="{BB962C8B-B14F-4D97-AF65-F5344CB8AC3E}">
        <p14:creationId xmlns:p14="http://schemas.microsoft.com/office/powerpoint/2010/main" val="313324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61607" y="3645024"/>
            <a:ext cx="6554867" cy="2388096"/>
          </a:xfrm>
        </p:spPr>
        <p:txBody>
          <a:bodyPr/>
          <a:lstStyle/>
          <a:p>
            <a:pPr algn="ctr"/>
            <a:r>
              <a:rPr lang="es-ES" dirty="0" smtClean="0"/>
              <a:t>Ministerio del Ambiente y desarrollo </a:t>
            </a:r>
            <a:r>
              <a:rPr lang="es-ES" dirty="0" smtClean="0"/>
              <a:t>sostenible</a:t>
            </a:r>
            <a:br>
              <a:rPr lang="es-ES" dirty="0" smtClean="0"/>
            </a:br>
            <a:r>
              <a:rPr lang="es-ES" dirty="0" smtClean="0"/>
              <a:t>MADES</a:t>
            </a:r>
            <a:endParaRPr lang="es-PY" dirty="0"/>
          </a:p>
        </p:txBody>
      </p:sp>
      <p:sp>
        <p:nvSpPr>
          <p:cNvPr id="3" name="Marcador de contenido 2"/>
          <p:cNvSpPr>
            <a:spLocks noGrp="1"/>
          </p:cNvSpPr>
          <p:nvPr>
            <p:ph idx="1"/>
          </p:nvPr>
        </p:nvSpPr>
        <p:spPr>
          <a:xfrm>
            <a:off x="533400" y="533400"/>
            <a:ext cx="6554867" cy="2751584"/>
          </a:xfrm>
        </p:spPr>
        <p:txBody>
          <a:bodyPr>
            <a:normAutofit/>
          </a:bodyPr>
          <a:lstStyle/>
          <a:p>
            <a:pPr marL="0" indent="0" algn="ctr">
              <a:buNone/>
            </a:pPr>
            <a:r>
              <a:rPr lang="es-PY" sz="3200" dirty="0"/>
              <a:t>Memoria Anual - Comité de Rendición de Cuentas al Ciudadano(CRCC)</a:t>
            </a:r>
          </a:p>
        </p:txBody>
      </p:sp>
    </p:spTree>
    <p:extLst>
      <p:ext uri="{BB962C8B-B14F-4D97-AF65-F5344CB8AC3E}">
        <p14:creationId xmlns:p14="http://schemas.microsoft.com/office/powerpoint/2010/main" val="261719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Ministro </a:t>
            </a:r>
            <a:br>
              <a:rPr lang="es-ES" smtClean="0"/>
            </a:br>
            <a:endParaRPr lang="es-PY" dirty="0"/>
          </a:p>
        </p:txBody>
      </p:sp>
      <p:sp>
        <p:nvSpPr>
          <p:cNvPr id="7" name="Marcador de contenido 6"/>
          <p:cNvSpPr>
            <a:spLocks noGrp="1"/>
          </p:cNvSpPr>
          <p:nvPr>
            <p:ph idx="1"/>
          </p:nvPr>
        </p:nvSpPr>
        <p:spPr>
          <a:xfrm>
            <a:off x="827583" y="3789040"/>
            <a:ext cx="6129729" cy="2252323"/>
          </a:xfrm>
        </p:spPr>
        <p:txBody>
          <a:bodyPr/>
          <a:lstStyle/>
          <a:p>
            <a:pPr marL="0" indent="0">
              <a:buNone/>
            </a:pPr>
            <a:r>
              <a:rPr lang="es-ES" dirty="0" smtClean="0"/>
              <a:t>                      Cesar Ariel Oviedo </a:t>
            </a:r>
            <a:r>
              <a:rPr lang="es-ES" dirty="0" err="1" smtClean="0"/>
              <a:t>Verdún</a:t>
            </a:r>
            <a:endParaRPr lang="es-ES" dirty="0" smtClean="0"/>
          </a:p>
          <a:p>
            <a:endParaRPr lang="es-ES" dirty="0"/>
          </a:p>
          <a:p>
            <a:pPr marL="0" indent="0">
              <a:buNone/>
            </a:pPr>
            <a:endParaRPr lang="es-ES" dirty="0" smtClean="0"/>
          </a:p>
          <a:p>
            <a:pPr marL="0" indent="0">
              <a:buNone/>
            </a:pPr>
            <a:endParaRPr lang="es-ES" dirty="0"/>
          </a:p>
          <a:p>
            <a:pPr marL="0" indent="0">
              <a:buNone/>
            </a:pPr>
            <a:r>
              <a:rPr lang="es-ES" dirty="0" smtClean="0"/>
              <a:t>       Nombrado por Decreto N° 140/2018 </a:t>
            </a:r>
            <a:endParaRPr lang="es-PY" dirty="0"/>
          </a:p>
        </p:txBody>
      </p:sp>
      <p:pic>
        <p:nvPicPr>
          <p:cNvPr id="4" name="Imagen 3"/>
          <p:cNvPicPr>
            <a:picLocks noChangeAspect="1"/>
          </p:cNvPicPr>
          <p:nvPr/>
        </p:nvPicPr>
        <p:blipFill>
          <a:blip r:embed="rId2"/>
          <a:stretch>
            <a:fillRect/>
          </a:stretch>
        </p:blipFill>
        <p:spPr>
          <a:xfrm>
            <a:off x="5076056" y="4190107"/>
            <a:ext cx="2143125" cy="1872209"/>
          </a:xfrm>
          <a:prstGeom prst="rect">
            <a:avLst/>
          </a:prstGeom>
        </p:spPr>
      </p:pic>
      <p:pic>
        <p:nvPicPr>
          <p:cNvPr id="2050" name="Picture 2" descr="http://www.mades.gov.py/wp-content/uploads/2018/08/DSC_0745-300x2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1412776"/>
            <a:ext cx="3528392" cy="2240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8242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23528" y="332656"/>
            <a:ext cx="7148716" cy="6126460"/>
          </a:xfrm>
        </p:spPr>
        <p:txBody>
          <a:bodyPr>
            <a:normAutofit/>
          </a:bodyPr>
          <a:lstStyle/>
          <a:p>
            <a:pPr marL="0" indent="0">
              <a:buNone/>
            </a:pPr>
            <a:r>
              <a:rPr lang="es-ES" sz="3200" dirty="0" smtClean="0">
                <a:solidFill>
                  <a:schemeClr val="accent1"/>
                </a:solidFill>
              </a:rPr>
              <a:t>Presentación</a:t>
            </a:r>
          </a:p>
          <a:p>
            <a:pPr marL="0" indent="0">
              <a:buNone/>
            </a:pPr>
            <a:endParaRPr lang="es-PY" sz="3200" dirty="0" smtClean="0">
              <a:solidFill>
                <a:schemeClr val="accent1"/>
              </a:solidFill>
            </a:endParaRPr>
          </a:p>
          <a:p>
            <a:pPr marL="0" indent="0" algn="just">
              <a:buNone/>
            </a:pPr>
            <a:r>
              <a:rPr lang="es-PY" dirty="0" smtClean="0"/>
              <a:t>Desde el MADES y a través de su CRCC se han afianzado los </a:t>
            </a:r>
            <a:r>
              <a:rPr lang="es-PY" dirty="0" smtClean="0"/>
              <a:t>procesos de interacción entre sus miembros y las dependencias que se representan en el, exigiendo el cumplimiento efectivo y eficaz de los procedimientos y gestiones de la institución, basados en los principios de Transparencia y Participación Ciudadana, buscando la implementación de medidas y herramientas que fortalezcan las vías de comunicación tanto internas como externas y/o hacia el usuario o ciudadano</a:t>
            </a:r>
            <a:r>
              <a:rPr lang="es-PY" sz="2400" dirty="0" smtClean="0"/>
              <a:t>.</a:t>
            </a:r>
            <a:endParaRPr lang="es-PY" sz="2400" dirty="0"/>
          </a:p>
          <a:p>
            <a:endParaRPr lang="es-PY" dirty="0"/>
          </a:p>
        </p:txBody>
      </p:sp>
      <p:pic>
        <p:nvPicPr>
          <p:cNvPr id="1026" name="Picture 2" descr="Rendición de Cuent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3861048"/>
            <a:ext cx="2640335" cy="2313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090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7" y="1052736"/>
            <a:ext cx="6572652" cy="5327278"/>
          </a:xfrm>
        </p:spPr>
        <p:txBody>
          <a:bodyPr>
            <a:noAutofit/>
          </a:bodyPr>
          <a:lstStyle/>
          <a:p>
            <a:pPr algn="ctr"/>
            <a:r>
              <a:rPr lang="es-PY" sz="1400" dirty="0" smtClean="0"/>
              <a:t>- Decreto </a:t>
            </a:r>
            <a:r>
              <a:rPr lang="es-PY" sz="1400" dirty="0"/>
              <a:t>Nº </a:t>
            </a:r>
            <a:r>
              <a:rPr lang="es-PY" sz="1400" dirty="0" smtClean="0"/>
              <a:t>2991/19</a:t>
            </a:r>
            <a:r>
              <a:rPr lang="es-PY" sz="1400" dirty="0"/>
              <a:t> </a:t>
            </a:r>
            <a:r>
              <a:rPr lang="es-PY" sz="1400" dirty="0" smtClean="0"/>
              <a:t>“Por el cual se aprueba el manual de rendición de cuentas al ciudadano, se lo declara de interés nacional y se dispone su aplicación obligatoria  en las instituciones del poder ejecutivo.</a:t>
            </a:r>
            <a:br>
              <a:rPr lang="es-PY" sz="1400" dirty="0" smtClean="0"/>
            </a:br>
            <a:r>
              <a:rPr lang="es-PY" sz="1400" dirty="0" smtClean="0"/>
              <a:t/>
            </a:r>
            <a:br>
              <a:rPr lang="es-PY" sz="1400" dirty="0" smtClean="0"/>
            </a:br>
            <a:r>
              <a:rPr lang="es-PY" sz="1400" dirty="0" smtClean="0"/>
              <a:t>- Resolución </a:t>
            </a:r>
            <a:r>
              <a:rPr lang="es-PY" sz="1400" dirty="0" smtClean="0"/>
              <a:t>MADES</a:t>
            </a:r>
            <a:r>
              <a:rPr lang="es-PY" sz="1400" dirty="0" smtClean="0"/>
              <a:t> </a:t>
            </a:r>
            <a:r>
              <a:rPr lang="es-PY" sz="1400" dirty="0" smtClean="0"/>
              <a:t>N°45/2020 </a:t>
            </a:r>
            <a:r>
              <a:rPr lang="es-PY" sz="1400" dirty="0"/>
              <a:t>“Por la cual se conforma el Comité de Rendición de Cuentas al Ciudadano del Ministerio del Ambiente y Desarrollo Sostenible</a:t>
            </a:r>
            <a:r>
              <a:rPr lang="es-PY" sz="1400" dirty="0" smtClean="0"/>
              <a:t>”</a:t>
            </a:r>
            <a:br>
              <a:rPr lang="es-PY" sz="1400" dirty="0" smtClean="0"/>
            </a:br>
            <a:r>
              <a:rPr lang="es-PY" sz="1400" dirty="0"/>
              <a:t/>
            </a:r>
            <a:br>
              <a:rPr lang="es-PY" sz="1400" dirty="0"/>
            </a:br>
            <a:r>
              <a:rPr lang="es-PY" sz="1400" dirty="0" smtClean="0"/>
              <a:t>- </a:t>
            </a:r>
            <a:r>
              <a:rPr lang="es-PY" sz="1400" dirty="0"/>
              <a:t>R</a:t>
            </a:r>
            <a:r>
              <a:rPr lang="es-PY" sz="1400" dirty="0" smtClean="0"/>
              <a:t>esolución </a:t>
            </a:r>
            <a:r>
              <a:rPr lang="es-PY" sz="1400" dirty="0" smtClean="0"/>
              <a:t>SENAC</a:t>
            </a:r>
            <a:r>
              <a:rPr lang="es-PY" sz="1400" dirty="0" smtClean="0"/>
              <a:t> </a:t>
            </a:r>
            <a:r>
              <a:rPr lang="es-PY" sz="1400" dirty="0"/>
              <a:t>N</a:t>
            </a:r>
            <a:r>
              <a:rPr lang="es-PY" sz="1400" dirty="0" smtClean="0"/>
              <a:t>° </a:t>
            </a:r>
            <a:r>
              <a:rPr lang="es-PY" sz="1400" dirty="0" smtClean="0"/>
              <a:t>30</a:t>
            </a:r>
            <a:r>
              <a:rPr lang="es-PY" sz="1400" dirty="0" smtClean="0"/>
              <a:t>/22 “Por </a:t>
            </a:r>
            <a:r>
              <a:rPr lang="es-PY" sz="1400" dirty="0" smtClean="0"/>
              <a:t>la cual se establecen los plazos y lineamientos del plan de rendición de cuentas al ciudadano, informes parciales, finales, memoria anual y la matriz de indicadores del periodo de ejercicio fiscal </a:t>
            </a:r>
            <a:r>
              <a:rPr lang="es-PY" sz="1400" dirty="0" smtClean="0"/>
              <a:t>2022, </a:t>
            </a:r>
            <a:r>
              <a:rPr lang="es-PY" sz="1400" dirty="0" smtClean="0"/>
              <a:t>conforme a las prerrogativas establecidas en el decreto 2991/19.</a:t>
            </a:r>
            <a:br>
              <a:rPr lang="es-PY" sz="1400" dirty="0" smtClean="0"/>
            </a:br>
            <a:r>
              <a:rPr lang="es-PY" sz="1400" dirty="0" smtClean="0"/>
              <a:t/>
            </a:r>
            <a:br>
              <a:rPr lang="es-PY" sz="1400" dirty="0" smtClean="0"/>
            </a:br>
            <a:r>
              <a:rPr lang="es-PY" sz="1400" dirty="0" smtClean="0"/>
              <a:t>- Resolución </a:t>
            </a:r>
            <a:r>
              <a:rPr lang="es-PY" sz="1400" dirty="0" smtClean="0"/>
              <a:t>MADES</a:t>
            </a:r>
            <a:r>
              <a:rPr lang="es-PY" sz="1400" dirty="0" smtClean="0"/>
              <a:t> </a:t>
            </a:r>
            <a:r>
              <a:rPr lang="es-PY" sz="1400" dirty="0" smtClean="0"/>
              <a:t>N</a:t>
            </a:r>
            <a:r>
              <a:rPr lang="es-PY" sz="1400" dirty="0"/>
              <a:t>° </a:t>
            </a:r>
            <a:r>
              <a:rPr lang="es-PY" sz="1400" dirty="0" smtClean="0"/>
              <a:t>108/2022 </a:t>
            </a:r>
            <a:r>
              <a:rPr lang="es-PY" sz="1400" dirty="0" smtClean="0"/>
              <a:t>“Por la cual se aprueba el cronograma de actividades del comité de rendición de cuentas al ciudadano del ministerio del ambiente y desarrollo sostenible.</a:t>
            </a:r>
            <a:br>
              <a:rPr lang="es-PY" sz="1400" dirty="0" smtClean="0"/>
            </a:br>
            <a:r>
              <a:rPr lang="es-PY" sz="1400" dirty="0"/>
              <a:t/>
            </a:r>
            <a:br>
              <a:rPr lang="es-PY" sz="1400" dirty="0"/>
            </a:br>
            <a:endParaRPr lang="es-PY" sz="1400" dirty="0"/>
          </a:p>
        </p:txBody>
      </p:sp>
      <p:sp>
        <p:nvSpPr>
          <p:cNvPr id="3" name="2 Marcador de contenido"/>
          <p:cNvSpPr>
            <a:spLocks noGrp="1"/>
          </p:cNvSpPr>
          <p:nvPr>
            <p:ph idx="1"/>
          </p:nvPr>
        </p:nvSpPr>
        <p:spPr>
          <a:xfrm>
            <a:off x="533400" y="404664"/>
            <a:ext cx="6554867" cy="648072"/>
          </a:xfrm>
        </p:spPr>
        <p:txBody>
          <a:bodyPr>
            <a:normAutofit/>
          </a:bodyPr>
          <a:lstStyle/>
          <a:p>
            <a:pPr algn="ctr"/>
            <a:r>
              <a:rPr lang="es-ES" sz="1600" dirty="0" smtClean="0"/>
              <a:t>Legislación Aplicada</a:t>
            </a:r>
            <a:endParaRPr lang="es-PY" sz="1600" dirty="0"/>
          </a:p>
        </p:txBody>
      </p:sp>
      <p:pic>
        <p:nvPicPr>
          <p:cNvPr id="1026" name="Picture 2" descr="Significado de Ley - Definición, Características, Tipos de Leyes y Creació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881221"/>
            <a:ext cx="2362200" cy="1502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3564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1259632" y="332656"/>
            <a:ext cx="6552728" cy="648072"/>
          </a:xfrm>
        </p:spPr>
        <p:txBody>
          <a:bodyPr>
            <a:noAutofit/>
          </a:bodyPr>
          <a:lstStyle/>
          <a:p>
            <a:pPr algn="ctr"/>
            <a:r>
              <a:rPr lang="es-PY" sz="2400" dirty="0" smtClean="0"/>
              <a:t>Comité de Rendición de </a:t>
            </a:r>
            <a:r>
              <a:rPr lang="es-PY" sz="2400" dirty="0" smtClean="0"/>
              <a:t>Cuentas </a:t>
            </a:r>
            <a:r>
              <a:rPr lang="es-PY" sz="2400" dirty="0" smtClean="0"/>
              <a:t>al Ciudadano</a:t>
            </a:r>
            <a:endParaRPr lang="es-PY" sz="2400" dirty="0"/>
          </a:p>
        </p:txBody>
      </p:sp>
      <p:sp>
        <p:nvSpPr>
          <p:cNvPr id="8" name="7 CuadroTexto"/>
          <p:cNvSpPr txBox="1"/>
          <p:nvPr/>
        </p:nvSpPr>
        <p:spPr>
          <a:xfrm>
            <a:off x="1115616" y="2636913"/>
            <a:ext cx="6696744" cy="4401205"/>
          </a:xfrm>
          <a:prstGeom prst="rect">
            <a:avLst/>
          </a:prstGeom>
          <a:noFill/>
        </p:spPr>
        <p:txBody>
          <a:bodyPr wrap="square" rtlCol="0">
            <a:spAutoFit/>
          </a:bodyPr>
          <a:lstStyle/>
          <a:p>
            <a:pPr algn="ctr"/>
            <a:r>
              <a:rPr lang="es-PY" sz="1400" dirty="0"/>
              <a:t>E</a:t>
            </a:r>
            <a:r>
              <a:rPr lang="es-PY" sz="1400" dirty="0" smtClean="0"/>
              <a:t>l </a:t>
            </a:r>
            <a:r>
              <a:rPr lang="es-PY" sz="1400" dirty="0" smtClean="0"/>
              <a:t>Comité </a:t>
            </a:r>
            <a:r>
              <a:rPr lang="es-ES" sz="1400" dirty="0" smtClean="0"/>
              <a:t>se </a:t>
            </a:r>
            <a:r>
              <a:rPr lang="es-ES" sz="1400" dirty="0"/>
              <a:t>integra </a:t>
            </a:r>
            <a:r>
              <a:rPr lang="es-ES" sz="1400" dirty="0" smtClean="0"/>
              <a:t>por:</a:t>
            </a:r>
          </a:p>
          <a:p>
            <a:pPr marL="285750" indent="-285750">
              <a:buFontTx/>
              <a:buChar char="-"/>
            </a:pPr>
            <a:r>
              <a:rPr lang="es-ES" sz="1400" dirty="0" err="1" smtClean="0"/>
              <a:t>Abog</a:t>
            </a:r>
            <a:r>
              <a:rPr lang="es-ES" sz="1400" dirty="0" smtClean="0"/>
              <a:t>. Amelia Ramirez, Directora – Dirección de Transparencia y Anticorrupción (Coordinadora)</a:t>
            </a:r>
          </a:p>
          <a:p>
            <a:pPr marL="285750" indent="-285750">
              <a:buFontTx/>
              <a:buChar char="-"/>
            </a:pPr>
            <a:r>
              <a:rPr lang="es-ES" sz="1400" dirty="0" smtClean="0"/>
              <a:t>Lic. </a:t>
            </a:r>
            <a:r>
              <a:rPr lang="es-ES" sz="1400" dirty="0" err="1" smtClean="0"/>
              <a:t>Sofia</a:t>
            </a:r>
            <a:r>
              <a:rPr lang="es-ES" sz="1400" dirty="0" smtClean="0"/>
              <a:t> Vera, Directora Gral. – Dirección Gral. del Aire</a:t>
            </a:r>
          </a:p>
          <a:p>
            <a:pPr marL="285750" indent="-285750">
              <a:buFontTx/>
              <a:buChar char="-"/>
            </a:pPr>
            <a:r>
              <a:rPr lang="es-ES" sz="1400" dirty="0" smtClean="0"/>
              <a:t>Lic. Rafael Sosa, Director Gral. – Dirección Gral. de Protección y Conservación de la Biodiversidad</a:t>
            </a:r>
          </a:p>
          <a:p>
            <a:pPr marL="285750" indent="-285750">
              <a:buFontTx/>
              <a:buChar char="-"/>
            </a:pPr>
            <a:r>
              <a:rPr lang="es-ES" sz="1400" dirty="0" smtClean="0"/>
              <a:t>Lic. Sandra Leiva, Directora – Dirección de Auditoria Interna</a:t>
            </a:r>
          </a:p>
          <a:p>
            <a:pPr marL="285750" indent="-285750">
              <a:buFontTx/>
              <a:buChar char="-"/>
            </a:pPr>
            <a:r>
              <a:rPr lang="es-ES" sz="1400" dirty="0" smtClean="0"/>
              <a:t>Lic. Carolina </a:t>
            </a:r>
            <a:r>
              <a:rPr lang="es-ES" sz="1400" dirty="0" err="1" smtClean="0"/>
              <a:t>Pedrozo</a:t>
            </a:r>
            <a:r>
              <a:rPr lang="es-ES" sz="1400" dirty="0" smtClean="0"/>
              <a:t> – Directora – Dirección de Evaluación de Impacto Ambiental</a:t>
            </a:r>
          </a:p>
          <a:p>
            <a:pPr marL="285750" indent="-285750">
              <a:buFontTx/>
              <a:buChar char="-"/>
            </a:pPr>
            <a:r>
              <a:rPr lang="es-ES" sz="1400" dirty="0" smtClean="0"/>
              <a:t>Lic. José Luis López, Director – Dirección Financiera</a:t>
            </a:r>
          </a:p>
          <a:p>
            <a:pPr marL="285750" indent="-285750">
              <a:buFontTx/>
              <a:buChar char="-"/>
            </a:pPr>
            <a:r>
              <a:rPr lang="es-ES" sz="1400" dirty="0" smtClean="0"/>
              <a:t>Lic. Marcelo </a:t>
            </a:r>
            <a:r>
              <a:rPr lang="es-ES" sz="1400" dirty="0" err="1" smtClean="0"/>
              <a:t>Obertino</a:t>
            </a:r>
            <a:r>
              <a:rPr lang="es-ES" sz="1400" dirty="0" smtClean="0"/>
              <a:t>, Director – Dirección de Sistemas Informáticos</a:t>
            </a:r>
          </a:p>
          <a:p>
            <a:pPr marL="285750" indent="-285750">
              <a:buFontTx/>
              <a:buChar char="-"/>
            </a:pPr>
            <a:r>
              <a:rPr lang="es-ES" sz="1400" dirty="0" smtClean="0"/>
              <a:t>Lic. Alfredo </a:t>
            </a:r>
            <a:r>
              <a:rPr lang="es-ES" sz="1400" dirty="0" err="1" smtClean="0"/>
              <a:t>Penzzi</a:t>
            </a:r>
            <a:r>
              <a:rPr lang="es-ES" sz="1400" dirty="0" smtClean="0"/>
              <a:t>, Director – Dirección de Comunicación</a:t>
            </a:r>
          </a:p>
          <a:p>
            <a:pPr marL="285750" indent="-285750">
              <a:buFontTx/>
              <a:buChar char="-"/>
            </a:pPr>
            <a:r>
              <a:rPr lang="es-ES" sz="1400" dirty="0" smtClean="0"/>
              <a:t>Sra. Emilia </a:t>
            </a:r>
            <a:r>
              <a:rPr lang="es-ES" sz="1400" dirty="0" err="1" smtClean="0"/>
              <a:t>Morinigo</a:t>
            </a:r>
            <a:r>
              <a:rPr lang="es-ES" sz="1400" dirty="0" smtClean="0"/>
              <a:t>, Directora – Dirección de </a:t>
            </a:r>
          </a:p>
          <a:p>
            <a:pPr marL="285750" indent="-285750">
              <a:buFontTx/>
              <a:buChar char="-"/>
            </a:pPr>
            <a:r>
              <a:rPr lang="es-ES" sz="1400" dirty="0" err="1" smtClean="0"/>
              <a:t>Abog</a:t>
            </a:r>
            <a:r>
              <a:rPr lang="es-ES" sz="1400" dirty="0" smtClean="0"/>
              <a:t>. Beatriz </a:t>
            </a:r>
            <a:r>
              <a:rPr lang="es-ES" sz="1400" dirty="0" err="1" smtClean="0"/>
              <a:t>Silvero</a:t>
            </a:r>
            <a:r>
              <a:rPr lang="es-ES" sz="1400" dirty="0" smtClean="0"/>
              <a:t>. Coordinadora – MECIP</a:t>
            </a:r>
          </a:p>
          <a:p>
            <a:pPr marL="285750" indent="-285750">
              <a:buFontTx/>
              <a:buChar char="-"/>
            </a:pPr>
            <a:r>
              <a:rPr lang="es-ES" sz="1400" dirty="0" smtClean="0"/>
              <a:t>Lic. Sergio Garay, Técnico de la Dirección de Gabinete</a:t>
            </a:r>
          </a:p>
          <a:p>
            <a:pPr marL="285750" indent="-285750">
              <a:buFontTx/>
              <a:buChar char="-"/>
            </a:pPr>
            <a:r>
              <a:rPr lang="es-ES" sz="1400" dirty="0" smtClean="0"/>
              <a:t>Sra. Carmen Vega, Técnica de la Dirección de Planificación Estratégica</a:t>
            </a:r>
          </a:p>
          <a:p>
            <a:pPr marL="285750" indent="-285750">
              <a:buFontTx/>
              <a:buChar char="-"/>
            </a:pPr>
            <a:r>
              <a:rPr lang="es-ES" sz="1400" dirty="0" smtClean="0"/>
              <a:t>Lic. Amadeo Bazán, Técnico de la Dirección de Sistemas Informáticos</a:t>
            </a:r>
          </a:p>
          <a:p>
            <a:pPr marL="285750" indent="-285750">
              <a:buFontTx/>
              <a:buChar char="-"/>
            </a:pPr>
            <a:endParaRPr lang="es-ES" sz="1400" dirty="0" smtClean="0"/>
          </a:p>
          <a:p>
            <a:pPr algn="ctr"/>
            <a:endParaRPr lang="es-ES" sz="1400" dirty="0" smtClean="0"/>
          </a:p>
          <a:p>
            <a:pPr algn="ctr"/>
            <a:r>
              <a:rPr lang="es-ES" sz="1400" dirty="0" smtClean="0"/>
              <a:t> </a:t>
            </a:r>
            <a:endParaRPr lang="es-PY" sz="1400" dirty="0" smtClean="0"/>
          </a:p>
        </p:txBody>
      </p:sp>
      <p:pic>
        <p:nvPicPr>
          <p:cNvPr id="6" name="Imagen 5"/>
          <p:cNvPicPr>
            <a:picLocks noChangeAspect="1"/>
          </p:cNvPicPr>
          <p:nvPr/>
        </p:nvPicPr>
        <p:blipFill>
          <a:blip r:embed="rId3"/>
          <a:stretch>
            <a:fillRect/>
          </a:stretch>
        </p:blipFill>
        <p:spPr>
          <a:xfrm>
            <a:off x="2809281" y="764704"/>
            <a:ext cx="3453429" cy="1872209"/>
          </a:xfrm>
          <a:prstGeom prst="rect">
            <a:avLst/>
          </a:prstGeom>
        </p:spPr>
      </p:pic>
    </p:spTree>
    <p:extLst>
      <p:ext uri="{BB962C8B-B14F-4D97-AF65-F5344CB8AC3E}">
        <p14:creationId xmlns:p14="http://schemas.microsoft.com/office/powerpoint/2010/main" val="19830318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1560" y="260648"/>
            <a:ext cx="6347714" cy="1320800"/>
          </a:xfrm>
        </p:spPr>
        <p:txBody>
          <a:bodyPr>
            <a:normAutofit fontScale="90000"/>
          </a:bodyPr>
          <a:lstStyle/>
          <a:p>
            <a:pPr algn="ctr"/>
            <a:r>
              <a:rPr lang="es-ES" dirty="0" smtClean="0"/>
              <a:t>Cronograma Aprobado</a:t>
            </a:r>
            <a:br>
              <a:rPr lang="es-ES" dirty="0" smtClean="0"/>
            </a:br>
            <a:r>
              <a:rPr lang="es-ES" dirty="0"/>
              <a:t/>
            </a:r>
            <a:br>
              <a:rPr lang="es-ES" dirty="0"/>
            </a:br>
            <a:r>
              <a:rPr lang="es-ES" dirty="0" smtClean="0"/>
              <a:t/>
            </a:r>
            <a:br>
              <a:rPr lang="es-ES" dirty="0" smtClean="0"/>
            </a:br>
            <a:r>
              <a:rPr lang="es-ES" sz="2000" dirty="0" smtClean="0">
                <a:solidFill>
                  <a:schemeClr val="tx1"/>
                </a:solidFill>
              </a:rPr>
              <a:t>Por Resolución 108/2022, la Máxima Autoridad Institucional ha aprobado el cronograma consensuado y definido por el comité, estableciendo los parámetros y las actividades </a:t>
            </a:r>
            <a:endParaRPr lang="es-PY" sz="2000" dirty="0">
              <a:solidFill>
                <a:schemeClr val="tx1"/>
              </a:solidFill>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9338" y="2996952"/>
            <a:ext cx="2812157" cy="2812157"/>
          </a:xfrm>
          <a:prstGeom prst="rect">
            <a:avLst/>
          </a:prstGeom>
        </p:spPr>
      </p:pic>
    </p:spTree>
    <p:extLst>
      <p:ext uri="{BB962C8B-B14F-4D97-AF65-F5344CB8AC3E}">
        <p14:creationId xmlns:p14="http://schemas.microsoft.com/office/powerpoint/2010/main" val="1126914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620688"/>
            <a:ext cx="7024744" cy="792088"/>
          </a:xfrm>
        </p:spPr>
        <p:txBody>
          <a:bodyPr/>
          <a:lstStyle/>
          <a:p>
            <a:pPr algn="ctr"/>
            <a:r>
              <a:rPr lang="es-PY" dirty="0" smtClean="0"/>
              <a:t>      Informes </a:t>
            </a:r>
            <a:endParaRPr lang="es-PY" dirty="0"/>
          </a:p>
        </p:txBody>
      </p:sp>
      <p:sp>
        <p:nvSpPr>
          <p:cNvPr id="4" name="3 CuadroTexto"/>
          <p:cNvSpPr txBox="1"/>
          <p:nvPr/>
        </p:nvSpPr>
        <p:spPr>
          <a:xfrm>
            <a:off x="1115616" y="1412776"/>
            <a:ext cx="7560840" cy="6186309"/>
          </a:xfrm>
          <a:prstGeom prst="rect">
            <a:avLst/>
          </a:prstGeom>
          <a:noFill/>
        </p:spPr>
        <p:txBody>
          <a:bodyPr wrap="square" rtlCol="0">
            <a:spAutoFit/>
          </a:bodyPr>
          <a:lstStyle/>
          <a:p>
            <a:pPr algn="just"/>
            <a:r>
              <a:rPr lang="es-PY" dirty="0" smtClean="0"/>
              <a:t>Dando cumplimiento a la Resolución SENAC N° </a:t>
            </a:r>
            <a:r>
              <a:rPr lang="es-PY" dirty="0" smtClean="0"/>
              <a:t>30</a:t>
            </a:r>
            <a:r>
              <a:rPr lang="es-PY" dirty="0" smtClean="0"/>
              <a:t>/22, </a:t>
            </a:r>
            <a:r>
              <a:rPr lang="es-PY" dirty="0" smtClean="0"/>
              <a:t>los informes se han publicado de manera trimestral</a:t>
            </a:r>
            <a:r>
              <a:rPr lang="es-PY" dirty="0"/>
              <a:t> </a:t>
            </a:r>
            <a:r>
              <a:rPr lang="es-PY" dirty="0" smtClean="0"/>
              <a:t>en el sitio web institucional </a:t>
            </a:r>
          </a:p>
          <a:p>
            <a:pPr algn="just"/>
            <a:r>
              <a:rPr lang="es-PY" dirty="0">
                <a:hlinkClick r:id="rId3"/>
              </a:rPr>
              <a:t>http://www.mades.gov.py/rendicion-de-cuentas</a:t>
            </a:r>
            <a:r>
              <a:rPr lang="es-PY" dirty="0" smtClean="0">
                <a:hlinkClick r:id="rId3"/>
              </a:rPr>
              <a:t>/</a:t>
            </a:r>
            <a:r>
              <a:rPr lang="es-PY" dirty="0" smtClean="0"/>
              <a:t>, </a:t>
            </a:r>
            <a:r>
              <a:rPr lang="es-PY" dirty="0" smtClean="0"/>
              <a:t>para ello el CRCC-MADES, ha coordinado la provisión de los informes en tiempo y forma con base a la matriz de información mínima aprobada en el Art. 4° de la misma  Resolución</a:t>
            </a:r>
            <a:r>
              <a:rPr lang="es-PY" dirty="0" smtClean="0"/>
              <a:t>. Además de la presentación del Informe Final</a:t>
            </a:r>
            <a:endParaRPr lang="es-PY"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r>
              <a:rPr lang="es-ES" dirty="0" smtClean="0"/>
              <a:t>Del mismo modo se ha informado a la SENAC el cumplimiento a través de las notas remitidas.</a:t>
            </a:r>
          </a:p>
          <a:p>
            <a:pPr algn="just"/>
            <a:endParaRPr lang="es-PY" dirty="0"/>
          </a:p>
          <a:p>
            <a:pPr algn="just"/>
            <a:endParaRPr lang="es-PY" dirty="0" smtClean="0"/>
          </a:p>
          <a:p>
            <a:pPr algn="just"/>
            <a:endParaRPr lang="es-PY" dirty="0"/>
          </a:p>
          <a:p>
            <a:pPr algn="just"/>
            <a:endParaRPr lang="es-PY" dirty="0" smtClean="0"/>
          </a:p>
          <a:p>
            <a:pPr algn="just"/>
            <a:endParaRPr lang="es-PY" dirty="0"/>
          </a:p>
          <a:p>
            <a:pPr algn="just"/>
            <a:endParaRPr lang="es-PY" dirty="0" smtClean="0"/>
          </a:p>
          <a:p>
            <a:pPr algn="just"/>
            <a:endParaRPr lang="es-PY" dirty="0" smtClean="0"/>
          </a:p>
          <a:p>
            <a:pPr algn="just"/>
            <a:endParaRPr lang="es-PY" dirty="0" smtClean="0"/>
          </a:p>
        </p:txBody>
      </p:sp>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912" y="3284983"/>
            <a:ext cx="1800200" cy="1166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955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620689"/>
            <a:ext cx="7281257" cy="4824536"/>
          </a:xfrm>
        </p:spPr>
        <p:txBody>
          <a:bodyPr>
            <a:normAutofit/>
          </a:bodyPr>
          <a:lstStyle/>
          <a:p>
            <a:pPr marL="0" indent="0" algn="just">
              <a:buNone/>
            </a:pPr>
            <a:r>
              <a:rPr lang="es-ES" sz="2000" dirty="0" smtClean="0">
                <a:solidFill>
                  <a:schemeClr val="accent1"/>
                </a:solidFill>
              </a:rPr>
              <a:t>Disponibilidad</a:t>
            </a:r>
            <a:endParaRPr lang="es-PY" sz="2000" dirty="0" smtClean="0">
              <a:solidFill>
                <a:schemeClr val="accent1"/>
              </a:solidFill>
            </a:endParaRPr>
          </a:p>
          <a:p>
            <a:pPr marL="0" indent="0" algn="just">
              <a:buNone/>
            </a:pPr>
            <a:r>
              <a:rPr lang="es-PY" dirty="0" smtClean="0"/>
              <a:t>Estos </a:t>
            </a:r>
            <a:r>
              <a:rPr lang="es-PY" dirty="0"/>
              <a:t>informes se encuentran a disposición pudiendo encontrar los mismos en formato abierto, conteniendo información detallada acerca de los servicios y productos misionales del MADES (por mes, cantidad, distrito, destinatario, genero), incluyendo además la ejecución detallada del presupuesto entre </a:t>
            </a:r>
            <a:r>
              <a:rPr lang="es-PY" dirty="0" smtClean="0"/>
              <a:t>otros como</a:t>
            </a:r>
            <a:r>
              <a:rPr lang="es-PY" dirty="0"/>
              <a:t> </a:t>
            </a:r>
            <a:r>
              <a:rPr lang="es-PY" dirty="0" smtClean="0"/>
              <a:t>la gestión institucional, cumplimiento de normas, el grado de cumplimiento, Contrataciones realizadas, las Instancias de Participación creadas para el establecimiento de una comunicación directa con el ciudadano; además de poner a conocimiento los resultados de los controles </a:t>
            </a:r>
            <a:r>
              <a:rPr lang="es-PY" dirty="0" smtClean="0"/>
              <a:t>internos institucionales realizados.</a:t>
            </a:r>
          </a:p>
          <a:p>
            <a:pPr marL="0" indent="0" algn="ctr">
              <a:buNone/>
            </a:pPr>
            <a:r>
              <a:rPr lang="es-PY" dirty="0" smtClean="0"/>
              <a:t>http</a:t>
            </a:r>
            <a:r>
              <a:rPr lang="es-PY" dirty="0"/>
              <a:t>://www.mades.gov.py/rendicion-de-cuentas/</a:t>
            </a:r>
            <a:endParaRPr lang="es-PY" dirty="0" smtClean="0"/>
          </a:p>
        </p:txBody>
      </p:sp>
      <p:sp>
        <p:nvSpPr>
          <p:cNvPr id="2" name="AutoShape 2" descr="Rendición de cuentas a la ciudadanía – Secretaría Técnica de Planificación  del Desarrollo Económico y Socia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PY"/>
          </a:p>
        </p:txBody>
      </p:sp>
    </p:spTree>
    <p:extLst>
      <p:ext uri="{BB962C8B-B14F-4D97-AF65-F5344CB8AC3E}">
        <p14:creationId xmlns:p14="http://schemas.microsoft.com/office/powerpoint/2010/main" val="5581513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764705"/>
            <a:ext cx="6777201" cy="504055"/>
          </a:xfrm>
        </p:spPr>
        <p:txBody>
          <a:bodyPr>
            <a:normAutofit fontScale="62500" lnSpcReduction="20000"/>
          </a:bodyPr>
          <a:lstStyle/>
          <a:p>
            <a:pPr marL="0" indent="0" algn="just">
              <a:buNone/>
            </a:pPr>
            <a:r>
              <a:rPr lang="es-PY" dirty="0" smtClean="0"/>
              <a:t>Además de la información mínima requerida por la Resolución 30/22, el MADES ha elaborado la Rendición e Informe de Logros resaltantes graficados de la siguiente manera:</a:t>
            </a:r>
            <a:endParaRPr lang="es-PY" dirty="0"/>
          </a:p>
        </p:txBody>
      </p:sp>
      <p:pic>
        <p:nvPicPr>
          <p:cNvPr id="4098" name="Picture 2" descr="http://www.mades.gov.py/wp-content/uploads/2022/07/Captura-de-pantalla-2022-07-12-1202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812" y="2132856"/>
            <a:ext cx="6000750" cy="4248151"/>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2915816" y="1412776"/>
            <a:ext cx="2934739" cy="369332"/>
          </a:xfrm>
          <a:prstGeom prst="rect">
            <a:avLst/>
          </a:prstGeom>
        </p:spPr>
        <p:txBody>
          <a:bodyPr wrap="square">
            <a:spAutoFit/>
          </a:bodyPr>
          <a:lstStyle/>
          <a:p>
            <a:r>
              <a:rPr lang="es-PY" dirty="0"/>
              <a:t>https://bit.ly/3PsoteG</a:t>
            </a:r>
          </a:p>
        </p:txBody>
      </p:sp>
    </p:spTree>
    <p:extLst>
      <p:ext uri="{BB962C8B-B14F-4D97-AF65-F5344CB8AC3E}">
        <p14:creationId xmlns:p14="http://schemas.microsoft.com/office/powerpoint/2010/main" val="24532689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836712"/>
            <a:ext cx="7353265" cy="4995917"/>
          </a:xfrm>
        </p:spPr>
        <p:txBody>
          <a:bodyPr>
            <a:normAutofit/>
          </a:bodyPr>
          <a:lstStyle/>
          <a:p>
            <a:pPr algn="just"/>
            <a:r>
              <a:rPr lang="es-ES" dirty="0" smtClean="0"/>
              <a:t>El MADES, con firmeza ha afirmado que la Rendición de Cuentas, la Comunicación de la Gestión Institucional, las Campañas de Concienciación, son las herramientas claves para el acercamiento al usuario y el ciudadano en general, esta premisa ha sido priorizada por la Máxima Autoridad Institucional, reconociendo debilidades en las cuales se han iniciado los procesos de mejora con el fin de fortalecer las áreas de la Institución que sean necesarias para el servicio de la gente.</a:t>
            </a:r>
            <a:endParaRPr lang="es-PY" dirty="0"/>
          </a:p>
        </p:txBody>
      </p:sp>
      <p:sp>
        <p:nvSpPr>
          <p:cNvPr id="2" name="AutoShape 2" descr="Ministerio del Ambiente y Desarrollo Sostenible Paraguay | Faceboo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PY"/>
          </a:p>
        </p:txBody>
      </p:sp>
      <p:pic>
        <p:nvPicPr>
          <p:cNvPr id="4" name="Imagen 3"/>
          <p:cNvPicPr>
            <a:picLocks noChangeAspect="1"/>
          </p:cNvPicPr>
          <p:nvPr/>
        </p:nvPicPr>
        <p:blipFill>
          <a:blip r:embed="rId2"/>
          <a:stretch>
            <a:fillRect/>
          </a:stretch>
        </p:blipFill>
        <p:spPr>
          <a:xfrm>
            <a:off x="2560000" y="3501008"/>
            <a:ext cx="3168352" cy="2143125"/>
          </a:xfrm>
          <a:prstGeom prst="rect">
            <a:avLst/>
          </a:prstGeom>
        </p:spPr>
      </p:pic>
    </p:spTree>
    <p:extLst>
      <p:ext uri="{BB962C8B-B14F-4D97-AF65-F5344CB8AC3E}">
        <p14:creationId xmlns:p14="http://schemas.microsoft.com/office/powerpoint/2010/main" val="2122444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PY" dirty="0" smtClean="0"/>
              <a:t>Rendición de Cuentas </a:t>
            </a:r>
            <a:endParaRPr lang="es-PY" dirty="0"/>
          </a:p>
        </p:txBody>
      </p:sp>
      <p:sp>
        <p:nvSpPr>
          <p:cNvPr id="3" name="2 Marcador de contenido"/>
          <p:cNvSpPr>
            <a:spLocks noGrp="1"/>
          </p:cNvSpPr>
          <p:nvPr>
            <p:ph idx="1"/>
          </p:nvPr>
        </p:nvSpPr>
        <p:spPr/>
        <p:txBody>
          <a:bodyPr>
            <a:normAutofit/>
          </a:bodyPr>
          <a:lstStyle/>
          <a:p>
            <a:pPr marL="68580" indent="0" algn="ctr">
              <a:buNone/>
            </a:pPr>
            <a:r>
              <a:rPr lang="es-PY" dirty="0" smtClean="0"/>
              <a:t>Ministerio del Ambiente y Desarrollo Sostenible</a:t>
            </a:r>
          </a:p>
          <a:p>
            <a:pPr marL="68580" indent="0" algn="ctr">
              <a:buNone/>
            </a:pPr>
            <a:endParaRPr lang="es-PY" dirty="0"/>
          </a:p>
          <a:p>
            <a:pPr marL="68580" indent="0" algn="ctr">
              <a:buNone/>
            </a:pPr>
            <a:endParaRPr lang="es-PY" dirty="0"/>
          </a:p>
          <a:p>
            <a:pPr marL="68580" indent="0" algn="ctr">
              <a:buNone/>
            </a:pPr>
            <a:r>
              <a:rPr lang="es-PY" dirty="0">
                <a:hlinkClick r:id="rId2"/>
              </a:rPr>
              <a:t>http://www.mades.gov.py</a:t>
            </a:r>
            <a:r>
              <a:rPr lang="es-PY" dirty="0" smtClean="0">
                <a:hlinkClick r:id="rId2"/>
              </a:rPr>
              <a:t>/</a:t>
            </a:r>
            <a:r>
              <a:rPr lang="es-PY" dirty="0"/>
              <a:t> </a:t>
            </a:r>
            <a:r>
              <a:rPr lang="es-PY" dirty="0">
                <a:hlinkClick r:id="rId3"/>
              </a:rPr>
              <a:t>http://www.mades.gov.py/rendicion-de-cuentas</a:t>
            </a:r>
            <a:r>
              <a:rPr lang="es-PY" dirty="0" smtClean="0">
                <a:hlinkClick r:id="rId3"/>
              </a:rPr>
              <a:t>/</a:t>
            </a:r>
            <a:r>
              <a:rPr lang="es-PY" dirty="0" smtClean="0"/>
              <a:t> </a:t>
            </a:r>
            <a:endParaRPr lang="es-PY" dirty="0"/>
          </a:p>
          <a:p>
            <a:pPr marL="68580" indent="0" algn="ctr">
              <a:buNone/>
            </a:pPr>
            <a:r>
              <a:rPr lang="es-PY" dirty="0" smtClean="0"/>
              <a:t>Ejercicio </a:t>
            </a:r>
            <a:r>
              <a:rPr lang="es-PY" dirty="0" smtClean="0"/>
              <a:t>2022</a:t>
            </a:r>
            <a:endParaRPr lang="es-PY" dirty="0"/>
          </a:p>
        </p:txBody>
      </p:sp>
    </p:spTree>
    <p:extLst>
      <p:ext uri="{BB962C8B-B14F-4D97-AF65-F5344CB8AC3E}">
        <p14:creationId xmlns:p14="http://schemas.microsoft.com/office/powerpoint/2010/main" val="2507976810"/>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426</TotalTime>
  <Words>667</Words>
  <Application>Microsoft Office PowerPoint</Application>
  <PresentationFormat>Presentación en pantalla (4:3)</PresentationFormat>
  <Paragraphs>68</Paragraphs>
  <Slides>12</Slides>
  <Notes>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vt:i4>
      </vt:variant>
    </vt:vector>
  </HeadingPairs>
  <TitlesOfParts>
    <vt:vector size="17" baseType="lpstr">
      <vt:lpstr>Arial</vt:lpstr>
      <vt:lpstr>Calibri</vt:lpstr>
      <vt:lpstr>Trebuchet MS</vt:lpstr>
      <vt:lpstr>Wingdings 3</vt:lpstr>
      <vt:lpstr>Faceta</vt:lpstr>
      <vt:lpstr>Presentación de PowerPoint</vt:lpstr>
      <vt:lpstr>Ministerio del Ambiente y desarrollo sostenible MADES</vt:lpstr>
      <vt:lpstr>Ministro  </vt:lpstr>
      <vt:lpstr>Presentación de PowerPoint</vt:lpstr>
      <vt:lpstr>- Decreto Nº 2991/19 “Por el cual se aprueba el manual de rendición de cuentas al ciudadano, se lo declara de interés nacional y se dispone su aplicación obligatoria  en las instituciones del poder ejecutivo.  - Resolución MADES N°45/2020 “Por la cual se conforma el Comité de Rendición de Cuentas al Ciudadano del Ministerio del Ambiente y Desarrollo Sostenible”  - Resolución SENAC N° 30/22 “Por la cual se establecen los plazos y lineamientos del plan de rendición de cuentas al ciudadano, informes parciales, finales, memoria anual y la matriz de indicadores del periodo de ejercicio fiscal 2022, conforme a las prerrogativas establecidas en el decreto 2991/19.  - Resolución MADES N° 108/2022 “Por la cual se aprueba el cronograma de actividades del comité de rendición de cuentas al ciudadano del ministerio del ambiente y desarrollo sostenible.  </vt:lpstr>
      <vt:lpstr>Comité de Rendición de Cuentas al Ciudadano</vt:lpstr>
      <vt:lpstr>Cronograma Aprobado   Por Resolución 108/2022, la Máxima Autoridad Institucional ha aprobado el cronograma consensuado y definido por el comité, estableciendo los parámetros y las actividades </vt:lpstr>
      <vt:lpstr>      Informes </vt:lpstr>
      <vt:lpstr>Presentación de PowerPoint</vt:lpstr>
      <vt:lpstr>Presentación de PowerPoint</vt:lpstr>
      <vt:lpstr>Presentación de PowerPoint</vt:lpstr>
      <vt:lpstr>Rendición de Cuentas </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AnticorrupcionNB0102</dc:creator>
  <cp:lastModifiedBy>Amelia Ramirez</cp:lastModifiedBy>
  <cp:revision>51</cp:revision>
  <dcterms:created xsi:type="dcterms:W3CDTF">2021-01-06T14:31:58Z</dcterms:created>
  <dcterms:modified xsi:type="dcterms:W3CDTF">2023-01-10T13:39:43Z</dcterms:modified>
</cp:coreProperties>
</file>