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3"/>
  </p:notesMasterIdLst>
  <p:sldIdLst>
    <p:sldId id="256" r:id="rId2"/>
    <p:sldId id="265" r:id="rId3"/>
    <p:sldId id="266" r:id="rId4"/>
    <p:sldId id="257" r:id="rId5"/>
    <p:sldId id="258" r:id="rId6"/>
    <p:sldId id="259" r:id="rId7"/>
    <p:sldId id="260" r:id="rId8"/>
    <p:sldId id="261" r:id="rId9"/>
    <p:sldId id="264" r:id="rId10"/>
    <p:sldId id="263" r:id="rId11"/>
    <p:sldId id="262" r:id="rId12"/>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62"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F7676-8C73-4657-99A4-3A56155C8AEE}" type="datetimeFigureOut">
              <a:rPr lang="es-PY" smtClean="0"/>
              <a:t>11/1/2022</a:t>
            </a:fld>
            <a:endParaRPr lang="es-P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A8FBD-7ABB-4621-BE8A-1E3F3171580D}" type="slidenum">
              <a:rPr lang="es-PY" smtClean="0"/>
              <a:t>‹Nº›</a:t>
            </a:fld>
            <a:endParaRPr lang="es-PY"/>
          </a:p>
        </p:txBody>
      </p:sp>
    </p:spTree>
    <p:extLst>
      <p:ext uri="{BB962C8B-B14F-4D97-AF65-F5344CB8AC3E}">
        <p14:creationId xmlns:p14="http://schemas.microsoft.com/office/powerpoint/2010/main" val="325865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dirty="0" smtClean="0"/>
              <a:t>Ministerio</a:t>
            </a:r>
            <a:r>
              <a:rPr lang="es-PY" baseline="0" dirty="0" smtClean="0"/>
              <a:t> del Ambiente y Desarrollo Sostenible </a:t>
            </a:r>
          </a:p>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1</a:t>
            </a:fld>
            <a:endParaRPr lang="es-PY"/>
          </a:p>
        </p:txBody>
      </p:sp>
    </p:spTree>
    <p:extLst>
      <p:ext uri="{BB962C8B-B14F-4D97-AF65-F5344CB8AC3E}">
        <p14:creationId xmlns:p14="http://schemas.microsoft.com/office/powerpoint/2010/main" val="248428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4</a:t>
            </a:fld>
            <a:endParaRPr lang="es-PY"/>
          </a:p>
        </p:txBody>
      </p:sp>
    </p:spTree>
    <p:extLst>
      <p:ext uri="{BB962C8B-B14F-4D97-AF65-F5344CB8AC3E}">
        <p14:creationId xmlns:p14="http://schemas.microsoft.com/office/powerpoint/2010/main" val="14952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5</a:t>
            </a:fld>
            <a:endParaRPr lang="es-PY"/>
          </a:p>
        </p:txBody>
      </p:sp>
    </p:spTree>
    <p:extLst>
      <p:ext uri="{BB962C8B-B14F-4D97-AF65-F5344CB8AC3E}">
        <p14:creationId xmlns:p14="http://schemas.microsoft.com/office/powerpoint/2010/main" val="327576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6</a:t>
            </a:fld>
            <a:endParaRPr lang="es-PY"/>
          </a:p>
        </p:txBody>
      </p:sp>
    </p:spTree>
    <p:extLst>
      <p:ext uri="{BB962C8B-B14F-4D97-AF65-F5344CB8AC3E}">
        <p14:creationId xmlns:p14="http://schemas.microsoft.com/office/powerpoint/2010/main" val="179564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7</a:t>
            </a:fld>
            <a:endParaRPr lang="es-PY"/>
          </a:p>
        </p:txBody>
      </p:sp>
    </p:spTree>
    <p:extLst>
      <p:ext uri="{BB962C8B-B14F-4D97-AF65-F5344CB8AC3E}">
        <p14:creationId xmlns:p14="http://schemas.microsoft.com/office/powerpoint/2010/main" val="399073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23A8FBD-7ABB-4621-BE8A-1E3F3171580D}" type="slidenum">
              <a:rPr lang="es-PY" smtClean="0"/>
              <a:t>9</a:t>
            </a:fld>
            <a:endParaRPr lang="es-PY"/>
          </a:p>
        </p:txBody>
      </p:sp>
    </p:spTree>
    <p:extLst>
      <p:ext uri="{BB962C8B-B14F-4D97-AF65-F5344CB8AC3E}">
        <p14:creationId xmlns:p14="http://schemas.microsoft.com/office/powerpoint/2010/main" val="102944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43835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FB6FEA2-8227-4580-B0FD-F260D543CDC5}" type="datetimeFigureOut">
              <a:rPr lang="es-PY" smtClean="0"/>
              <a:t>11/1/2022</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141207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87183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4021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625817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860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893308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27344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147673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353996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6FEA2-8227-4580-B0FD-F260D543CDC5}" type="datetimeFigureOut">
              <a:rPr lang="es-PY" smtClean="0"/>
              <a:t>11/1/2022</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160878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B6FEA2-8227-4580-B0FD-F260D543CDC5}" type="datetimeFigureOut">
              <a:rPr lang="es-PY" smtClean="0"/>
              <a:t>11/1/2022</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204274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B6FEA2-8227-4580-B0FD-F260D543CDC5}" type="datetimeFigureOut">
              <a:rPr lang="es-PY" smtClean="0"/>
              <a:t>11/1/2022</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111781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B6FEA2-8227-4580-B0FD-F260D543CDC5}" type="datetimeFigureOut">
              <a:rPr lang="es-PY" smtClean="0"/>
              <a:t>11/1/2022</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346062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6FEA2-8227-4580-B0FD-F260D543CDC5}" type="datetimeFigureOut">
              <a:rPr lang="es-PY" smtClean="0"/>
              <a:t>11/1/2022</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262958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B6FEA2-8227-4580-B0FD-F260D543CDC5}" type="datetimeFigureOut">
              <a:rPr lang="es-PY" smtClean="0"/>
              <a:t>11/1/2022</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11385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B6FEA2-8227-4580-B0FD-F260D543CDC5}" type="datetimeFigureOut">
              <a:rPr lang="es-PY" smtClean="0"/>
              <a:t>11/1/2022</a:t>
            </a:fld>
            <a:endParaRPr lang="es-PY"/>
          </a:p>
        </p:txBody>
      </p:sp>
      <p:sp>
        <p:nvSpPr>
          <p:cNvPr id="6" name="Footer Placeholder 5"/>
          <p:cNvSpPr>
            <a:spLocks noGrp="1"/>
          </p:cNvSpPr>
          <p:nvPr>
            <p:ph type="ftr" sz="quarter" idx="11"/>
          </p:nvPr>
        </p:nvSpPr>
        <p:spPr>
          <a:xfrm>
            <a:off x="533400" y="6172200"/>
            <a:ext cx="5811724" cy="365125"/>
          </a:xfrm>
        </p:spPr>
        <p:txBody>
          <a:bodyPr/>
          <a:lstStyle/>
          <a:p>
            <a:endParaRPr lang="es-PY"/>
          </a:p>
        </p:txBody>
      </p:sp>
      <p:sp>
        <p:nvSpPr>
          <p:cNvPr id="7" name="Slide Number Placeholder 6"/>
          <p:cNvSpPr>
            <a:spLocks noGrp="1"/>
          </p:cNvSpPr>
          <p:nvPr>
            <p:ph type="sldNum" sz="quarter" idx="12"/>
          </p:nvPr>
        </p:nvSpPr>
        <p:spPr/>
        <p:txBody>
          <a:bodyPr/>
          <a:lstStyle/>
          <a:p>
            <a:fld id="{276A7E24-887B-442E-8F08-B47AB7174E2D}" type="slidenum">
              <a:rPr lang="es-PY" smtClean="0"/>
              <a:t>‹Nº›</a:t>
            </a:fld>
            <a:endParaRPr lang="es-PY"/>
          </a:p>
        </p:txBody>
      </p:sp>
    </p:spTree>
    <p:extLst>
      <p:ext uri="{BB962C8B-B14F-4D97-AF65-F5344CB8AC3E}">
        <p14:creationId xmlns:p14="http://schemas.microsoft.com/office/powerpoint/2010/main" val="464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B6FEA2-8227-4580-B0FD-F260D543CDC5}" type="datetimeFigureOut">
              <a:rPr lang="es-PY" smtClean="0"/>
              <a:t>11/1/2022</a:t>
            </a:fld>
            <a:endParaRPr lang="es-PY"/>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PY"/>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76A7E24-887B-442E-8F08-B47AB7174E2D}" type="slidenum">
              <a:rPr lang="es-PY" smtClean="0"/>
              <a:t>‹Nº›</a:t>
            </a:fld>
            <a:endParaRPr lang="es-PY"/>
          </a:p>
        </p:txBody>
      </p:sp>
    </p:spTree>
    <p:extLst>
      <p:ext uri="{BB962C8B-B14F-4D97-AF65-F5344CB8AC3E}">
        <p14:creationId xmlns:p14="http://schemas.microsoft.com/office/powerpoint/2010/main" val="350530418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des.gov.py/rendicion-de-cuentas/" TargetMode="External"/><Relationship Id="rId2" Type="http://schemas.openxmlformats.org/officeDocument/2006/relationships/hyperlink" Target="http://www.mades.gov.p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tmp"/><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hyperlink" Target="http://www.mades.gov.py/rendicion-de-cuent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image" Target="../media/image14.tmp"/><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PY" dirty="0"/>
          </a:p>
        </p:txBody>
      </p:sp>
      <p:sp>
        <p:nvSpPr>
          <p:cNvPr id="7" name="6 Marcador de contenido"/>
          <p:cNvSpPr>
            <a:spLocks noGrp="1"/>
          </p:cNvSpPr>
          <p:nvPr>
            <p:ph idx="1"/>
          </p:nvPr>
        </p:nvSpPr>
        <p:spPr/>
        <p:txBody>
          <a:bodyPr/>
          <a:lstStyle/>
          <a:p>
            <a:endParaRPr lang="es-PY"/>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334963"/>
            <a:ext cx="823595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AnticorrupcionNB0102\AppData\Local\Microsoft\Windows\INetCache\IE\IDVBL0J6\rendicioncuenta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486182"/>
            <a:ext cx="4320480" cy="33375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688" y="5805264"/>
            <a:ext cx="56038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021041" y="1457781"/>
            <a:ext cx="7533965" cy="954107"/>
          </a:xfrm>
          <a:prstGeom prst="rect">
            <a:avLst/>
          </a:prstGeom>
          <a:noFill/>
        </p:spPr>
        <p:txBody>
          <a:bodyPr wrap="square" rtlCol="0">
            <a:spAutoFit/>
          </a:bodyPr>
          <a:lstStyle/>
          <a:p>
            <a:pPr algn="ctr"/>
            <a:r>
              <a:rPr lang="es-PY" sz="2800" dirty="0" smtClean="0"/>
              <a:t>Ministerio del Ambiente y Desarrollo Sostenible</a:t>
            </a:r>
            <a:endParaRPr lang="es-PY" sz="2800"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307" y="334963"/>
            <a:ext cx="5389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619672" y="6103714"/>
            <a:ext cx="6567824" cy="369332"/>
          </a:xfrm>
          <a:prstGeom prst="rect">
            <a:avLst/>
          </a:prstGeom>
          <a:noFill/>
        </p:spPr>
        <p:txBody>
          <a:bodyPr wrap="none" rtlCol="0">
            <a:spAutoFit/>
          </a:bodyPr>
          <a:lstStyle/>
          <a:p>
            <a:r>
              <a:rPr lang="es-PY" dirty="0" smtClean="0"/>
              <a:t>Memoria Anual 2020 – Comité de Rendición de Cuentas  </a:t>
            </a:r>
            <a:endParaRPr lang="es-PY" dirty="0"/>
          </a:p>
        </p:txBody>
      </p:sp>
    </p:spTree>
    <p:extLst>
      <p:ext uri="{BB962C8B-B14F-4D97-AF65-F5344CB8AC3E}">
        <p14:creationId xmlns:p14="http://schemas.microsoft.com/office/powerpoint/2010/main" val="3133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052736"/>
            <a:ext cx="6777201" cy="4779893"/>
          </a:xfrm>
        </p:spPr>
        <p:txBody>
          <a:bodyPr>
            <a:normAutofit/>
          </a:bodyPr>
          <a:lstStyle/>
          <a:p>
            <a:pPr algn="just"/>
            <a:r>
              <a:rPr lang="es-ES" dirty="0" smtClean="0"/>
              <a:t>El MADES, con firmeza </a:t>
            </a:r>
            <a:r>
              <a:rPr lang="es-ES" dirty="0" smtClean="0"/>
              <a:t>ha afirmado que </a:t>
            </a:r>
            <a:r>
              <a:rPr lang="es-ES" dirty="0" smtClean="0"/>
              <a:t>la Rendició</a:t>
            </a:r>
            <a:r>
              <a:rPr lang="es-ES" dirty="0" smtClean="0"/>
              <a:t>n de Cuentas, la Comunicación de la Gestión Institucional, las Campañas de Concienciación, son las herramientas claves para el acercamiento al usuario y el ciudadano en general, esta premisa ha sido priorizada por la Máxima Autoridad Institucional, reconociendo debilidades en las cuales se han iniciado los procesos de mejora con el fin de fortalecer las áreas de la Institución que sean necesarias para el servicio de la gente.</a:t>
            </a:r>
            <a:endParaRPr lang="es-PY" dirty="0"/>
          </a:p>
        </p:txBody>
      </p:sp>
    </p:spTree>
    <p:extLst>
      <p:ext uri="{BB962C8B-B14F-4D97-AF65-F5344CB8AC3E}">
        <p14:creationId xmlns:p14="http://schemas.microsoft.com/office/powerpoint/2010/main" val="212244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Y" dirty="0" smtClean="0"/>
              <a:t>Rendición de Cuentas </a:t>
            </a:r>
            <a:endParaRPr lang="es-PY" dirty="0"/>
          </a:p>
        </p:txBody>
      </p:sp>
      <p:sp>
        <p:nvSpPr>
          <p:cNvPr id="3" name="2 Marcador de contenido"/>
          <p:cNvSpPr>
            <a:spLocks noGrp="1"/>
          </p:cNvSpPr>
          <p:nvPr>
            <p:ph idx="1"/>
          </p:nvPr>
        </p:nvSpPr>
        <p:spPr/>
        <p:txBody>
          <a:bodyPr>
            <a:normAutofit/>
          </a:bodyPr>
          <a:lstStyle/>
          <a:p>
            <a:pPr marL="68580" indent="0" algn="ctr">
              <a:buNone/>
            </a:pPr>
            <a:r>
              <a:rPr lang="es-PY" dirty="0" smtClean="0"/>
              <a:t>Ministerio del Ambiente y Desarrollo Sostenible</a:t>
            </a:r>
          </a:p>
          <a:p>
            <a:pPr marL="68580" indent="0" algn="ctr">
              <a:buNone/>
            </a:pPr>
            <a:endParaRPr lang="es-PY" dirty="0"/>
          </a:p>
          <a:p>
            <a:pPr marL="68580" indent="0" algn="ctr">
              <a:buNone/>
            </a:pPr>
            <a:r>
              <a:rPr lang="es-PY" dirty="0" smtClean="0"/>
              <a:t>Cesar Ariel Oviedo </a:t>
            </a:r>
            <a:r>
              <a:rPr lang="es-PY" dirty="0" err="1" smtClean="0"/>
              <a:t>Verdum</a:t>
            </a:r>
            <a:endParaRPr lang="es-PY" dirty="0" smtClean="0"/>
          </a:p>
          <a:p>
            <a:pPr marL="68580" indent="0" algn="ctr">
              <a:buNone/>
            </a:pPr>
            <a:r>
              <a:rPr lang="es-PY" dirty="0" smtClean="0"/>
              <a:t>Ministro </a:t>
            </a:r>
          </a:p>
          <a:p>
            <a:pPr marL="68580" indent="0" algn="ctr">
              <a:buNone/>
            </a:pPr>
            <a:endParaRPr lang="es-PY" dirty="0"/>
          </a:p>
          <a:p>
            <a:pPr marL="68580" indent="0" algn="ctr">
              <a:buNone/>
            </a:pPr>
            <a:r>
              <a:rPr lang="es-PY" dirty="0">
                <a:hlinkClick r:id="rId2"/>
              </a:rPr>
              <a:t>http://www.mades.gov.py</a:t>
            </a:r>
            <a:r>
              <a:rPr lang="es-PY" dirty="0" smtClean="0">
                <a:hlinkClick r:id="rId2"/>
              </a:rPr>
              <a:t>/</a:t>
            </a:r>
            <a:r>
              <a:rPr lang="es-PY" dirty="0"/>
              <a:t> </a:t>
            </a:r>
            <a:r>
              <a:rPr lang="es-PY" dirty="0">
                <a:hlinkClick r:id="rId3"/>
              </a:rPr>
              <a:t>http://www.mades.gov.py/rendicion-de-cuentas</a:t>
            </a:r>
            <a:r>
              <a:rPr lang="es-PY" dirty="0" smtClean="0">
                <a:hlinkClick r:id="rId3"/>
              </a:rPr>
              <a:t>/</a:t>
            </a:r>
            <a:r>
              <a:rPr lang="es-PY" dirty="0" smtClean="0"/>
              <a:t> </a:t>
            </a:r>
            <a:endParaRPr lang="es-PY" dirty="0"/>
          </a:p>
          <a:p>
            <a:pPr marL="68580" indent="0" algn="ctr">
              <a:buNone/>
            </a:pPr>
            <a:r>
              <a:rPr lang="es-PY" dirty="0" smtClean="0"/>
              <a:t>Ejercicio </a:t>
            </a:r>
            <a:r>
              <a:rPr lang="es-PY" dirty="0" smtClean="0"/>
              <a:t>2021</a:t>
            </a:r>
            <a:endParaRPr lang="es-PY" dirty="0"/>
          </a:p>
        </p:txBody>
      </p:sp>
    </p:spTree>
    <p:extLst>
      <p:ext uri="{BB962C8B-B14F-4D97-AF65-F5344CB8AC3E}">
        <p14:creationId xmlns:p14="http://schemas.microsoft.com/office/powerpoint/2010/main" val="2507976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607" y="3645024"/>
            <a:ext cx="6554867" cy="2388096"/>
          </a:xfrm>
        </p:spPr>
        <p:txBody>
          <a:bodyPr/>
          <a:lstStyle/>
          <a:p>
            <a:pPr algn="ctr"/>
            <a:r>
              <a:rPr lang="es-ES" dirty="0" smtClean="0"/>
              <a:t>Ministerio del Ambiente y desarrollo sostenible</a:t>
            </a:r>
            <a:endParaRPr lang="es-PY" dirty="0"/>
          </a:p>
        </p:txBody>
      </p:sp>
      <p:sp>
        <p:nvSpPr>
          <p:cNvPr id="3" name="Marcador de contenido 2"/>
          <p:cNvSpPr>
            <a:spLocks noGrp="1"/>
          </p:cNvSpPr>
          <p:nvPr>
            <p:ph idx="1"/>
          </p:nvPr>
        </p:nvSpPr>
        <p:spPr>
          <a:xfrm>
            <a:off x="533400" y="533400"/>
            <a:ext cx="6554867" cy="2751584"/>
          </a:xfrm>
        </p:spPr>
        <p:txBody>
          <a:bodyPr>
            <a:normAutofit/>
          </a:bodyPr>
          <a:lstStyle/>
          <a:p>
            <a:pPr marL="0" indent="0" algn="ctr">
              <a:buNone/>
            </a:pPr>
            <a:r>
              <a:rPr lang="es-PY" sz="3200" dirty="0"/>
              <a:t>Memoria Anual - Comité de Rendición de Cuentas al Ciudadano(CRCC)</a:t>
            </a:r>
          </a:p>
        </p:txBody>
      </p:sp>
    </p:spTree>
    <p:extLst>
      <p:ext uri="{BB962C8B-B14F-4D97-AF65-F5344CB8AC3E}">
        <p14:creationId xmlns:p14="http://schemas.microsoft.com/office/powerpoint/2010/main" val="26171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3400" y="533400"/>
            <a:ext cx="6554867" cy="5415880"/>
          </a:xfrm>
        </p:spPr>
        <p:txBody>
          <a:bodyPr>
            <a:normAutofit fontScale="92500"/>
          </a:bodyPr>
          <a:lstStyle/>
          <a:p>
            <a:pPr marL="0" indent="0" algn="ctr">
              <a:buNone/>
            </a:pPr>
            <a:r>
              <a:rPr lang="es-PY" sz="2600" dirty="0" smtClean="0"/>
              <a:t>La presente Memoria Anual, pretende resumir las acciones ejecutadas por el </a:t>
            </a:r>
            <a:r>
              <a:rPr lang="es-PY" sz="2600" dirty="0"/>
              <a:t>CRCC, </a:t>
            </a:r>
            <a:r>
              <a:rPr lang="es-PY" sz="2600" dirty="0" smtClean="0"/>
              <a:t>el cual se ha afianzado en los procesos de interacción entre sus miembros y las dependencias que se representan en el, exigiendo el cumplimiento efectivo y eficaz de los procedimientos y gestiones de la institución, basados en los principios de Transparencia y Participación Ciudadana, buscando la implementación de medidas y herramientas que fortalezcan las vías de comunicación tanto internas como externas y/o hacia el usuario o ciudadano</a:t>
            </a:r>
            <a:r>
              <a:rPr lang="es-PY" dirty="0" smtClean="0"/>
              <a:t>.</a:t>
            </a:r>
            <a:endParaRPr lang="es-PY" dirty="0"/>
          </a:p>
          <a:p>
            <a:endParaRPr lang="es-PY" dirty="0"/>
          </a:p>
        </p:txBody>
      </p:sp>
    </p:spTree>
    <p:extLst>
      <p:ext uri="{BB962C8B-B14F-4D97-AF65-F5344CB8AC3E}">
        <p14:creationId xmlns:p14="http://schemas.microsoft.com/office/powerpoint/2010/main" val="48509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3361" y="1556966"/>
            <a:ext cx="6554867" cy="4823048"/>
          </a:xfrm>
        </p:spPr>
        <p:txBody>
          <a:bodyPr>
            <a:noAutofit/>
          </a:bodyPr>
          <a:lstStyle/>
          <a:p>
            <a:pPr algn="ctr"/>
            <a:r>
              <a:rPr lang="es-PY" sz="1400" dirty="0" smtClean="0"/>
              <a:t>- Decreto </a:t>
            </a:r>
            <a:r>
              <a:rPr lang="es-PY" sz="1400" dirty="0"/>
              <a:t>Nº </a:t>
            </a:r>
            <a:r>
              <a:rPr lang="es-PY" sz="1400" dirty="0" smtClean="0"/>
              <a:t>2991/19</a:t>
            </a:r>
            <a:r>
              <a:rPr lang="es-PY" sz="1400" dirty="0"/>
              <a:t> </a:t>
            </a:r>
            <a:r>
              <a:rPr lang="es-PY" sz="1400" dirty="0" smtClean="0"/>
              <a:t>“Por el cual se aprueba el manual de rendición de cuentas al ciudadano, se lo declara de interés nacional y se dispone su aplicación obligatoria  en las instituciones del poder ejecutivo.</a:t>
            </a:r>
            <a:br>
              <a:rPr lang="es-PY" sz="1400" dirty="0" smtClean="0"/>
            </a:br>
            <a:r>
              <a:rPr lang="es-PY" sz="1400" dirty="0" smtClean="0"/>
              <a:t/>
            </a:r>
            <a:br>
              <a:rPr lang="es-PY" sz="1400" dirty="0" smtClean="0"/>
            </a:br>
            <a:r>
              <a:rPr lang="es-PY" sz="1400" dirty="0" smtClean="0"/>
              <a:t>- Resolución </a:t>
            </a:r>
            <a:r>
              <a:rPr lang="es-PY" sz="1400" dirty="0" err="1" smtClean="0"/>
              <a:t>mades</a:t>
            </a:r>
            <a:r>
              <a:rPr lang="es-PY" sz="1400" dirty="0" smtClean="0"/>
              <a:t> N°45/2020 </a:t>
            </a:r>
            <a:r>
              <a:rPr lang="es-PY" sz="1400" dirty="0"/>
              <a:t>“Por la cual se conforma el Comité de Rendición de Cuentas al Ciudadano del Ministerio del Ambiente y Desarrollo Sostenible</a:t>
            </a:r>
            <a:r>
              <a:rPr lang="es-PY" sz="1400" dirty="0" smtClean="0"/>
              <a:t>”</a:t>
            </a:r>
            <a:br>
              <a:rPr lang="es-PY" sz="1400" dirty="0" smtClean="0"/>
            </a:br>
            <a:r>
              <a:rPr lang="es-PY" sz="1400" dirty="0"/>
              <a:t/>
            </a:r>
            <a:br>
              <a:rPr lang="es-PY" sz="1400" dirty="0"/>
            </a:br>
            <a:r>
              <a:rPr lang="es-PY" sz="1400" dirty="0" smtClean="0"/>
              <a:t>- resolución </a:t>
            </a:r>
            <a:r>
              <a:rPr lang="es-PY" sz="1400" dirty="0" err="1" smtClean="0"/>
              <a:t>senac</a:t>
            </a:r>
            <a:r>
              <a:rPr lang="es-PY" sz="1400" dirty="0" smtClean="0"/>
              <a:t> n° 14/21 “por la cual se establecen los plazos y lineamientos del plan de rendición de cuentas al ciudadano, informes parciales, finales, memoria anual y la matriz de indicadores del periodo de ejercicio fiscal 2021, conforme a las prerrogativas establecidas en el decreto 2991/19.</a:t>
            </a:r>
            <a:br>
              <a:rPr lang="es-PY" sz="1400" dirty="0" smtClean="0"/>
            </a:br>
            <a:r>
              <a:rPr lang="es-PY" sz="1400" dirty="0" smtClean="0"/>
              <a:t/>
            </a:r>
            <a:br>
              <a:rPr lang="es-PY" sz="1400" dirty="0" smtClean="0"/>
            </a:br>
            <a:r>
              <a:rPr lang="es-PY" sz="1400" dirty="0" smtClean="0"/>
              <a:t>- Resolución </a:t>
            </a:r>
            <a:r>
              <a:rPr lang="es-PY" sz="1400" dirty="0" err="1" smtClean="0"/>
              <a:t>mades</a:t>
            </a:r>
            <a:r>
              <a:rPr lang="es-PY" sz="1400" dirty="0" smtClean="0"/>
              <a:t> N</a:t>
            </a:r>
            <a:r>
              <a:rPr lang="es-PY" sz="1400" dirty="0"/>
              <a:t>° </a:t>
            </a:r>
            <a:r>
              <a:rPr lang="es-PY" sz="1400" dirty="0" smtClean="0"/>
              <a:t>53/2021 “Por la cual se aprueba el cronograma de actividades del comité de rendición de cuentas al ciudadano del ministerio del ambiente y desarrollo sostenible.</a:t>
            </a:r>
            <a:br>
              <a:rPr lang="es-PY" sz="1400" dirty="0" smtClean="0"/>
            </a:br>
            <a:r>
              <a:rPr lang="es-PY" sz="1400" dirty="0"/>
              <a:t/>
            </a:r>
            <a:br>
              <a:rPr lang="es-PY" sz="1400" dirty="0"/>
            </a:br>
            <a:endParaRPr lang="es-PY" sz="1400" dirty="0"/>
          </a:p>
        </p:txBody>
      </p:sp>
      <p:sp>
        <p:nvSpPr>
          <p:cNvPr id="3" name="2 Marcador de contenido"/>
          <p:cNvSpPr>
            <a:spLocks noGrp="1"/>
          </p:cNvSpPr>
          <p:nvPr>
            <p:ph idx="1"/>
          </p:nvPr>
        </p:nvSpPr>
        <p:spPr>
          <a:xfrm>
            <a:off x="533400" y="404664"/>
            <a:ext cx="6554867" cy="648072"/>
          </a:xfrm>
        </p:spPr>
        <p:txBody>
          <a:bodyPr>
            <a:normAutofit/>
          </a:bodyPr>
          <a:lstStyle/>
          <a:p>
            <a:pPr algn="ctr"/>
            <a:r>
              <a:rPr lang="es-ES" sz="1600" dirty="0" smtClean="0"/>
              <a:t>Legislación Aplicada</a:t>
            </a:r>
            <a:endParaRPr lang="es-PY" sz="1600" dirty="0"/>
          </a:p>
        </p:txBody>
      </p:sp>
      <p:pic>
        <p:nvPicPr>
          <p:cNvPr id="1026" name="Picture 2" descr="Significado de Ley - Definición, Características, Tipos de Leyes y Cre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69824"/>
            <a:ext cx="2362200" cy="150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5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259632" y="332656"/>
            <a:ext cx="6552728" cy="864096"/>
          </a:xfrm>
        </p:spPr>
        <p:txBody>
          <a:bodyPr>
            <a:noAutofit/>
          </a:bodyPr>
          <a:lstStyle/>
          <a:p>
            <a:pPr algn="ctr"/>
            <a:r>
              <a:rPr lang="es-PY" sz="2800" dirty="0" smtClean="0"/>
              <a:t>Comité de Rendición de Cunetas al Ciudadano</a:t>
            </a:r>
            <a:endParaRPr lang="es-PY" sz="2800" dirty="0"/>
          </a:p>
        </p:txBody>
      </p:sp>
      <p:sp>
        <p:nvSpPr>
          <p:cNvPr id="8" name="7 CuadroTexto"/>
          <p:cNvSpPr txBox="1"/>
          <p:nvPr/>
        </p:nvSpPr>
        <p:spPr>
          <a:xfrm>
            <a:off x="3419872" y="3439364"/>
            <a:ext cx="4752528" cy="1815882"/>
          </a:xfrm>
          <a:prstGeom prst="rect">
            <a:avLst/>
          </a:prstGeom>
          <a:noFill/>
        </p:spPr>
        <p:txBody>
          <a:bodyPr wrap="square" rtlCol="0">
            <a:spAutoFit/>
          </a:bodyPr>
          <a:lstStyle/>
          <a:p>
            <a:pPr algn="ctr"/>
            <a:r>
              <a:rPr lang="es-PY" sz="1400" dirty="0"/>
              <a:t>E</a:t>
            </a:r>
            <a:r>
              <a:rPr lang="es-PY" sz="1400" dirty="0" smtClean="0"/>
              <a:t>l </a:t>
            </a:r>
            <a:r>
              <a:rPr lang="es-PY" sz="1400" dirty="0" smtClean="0"/>
              <a:t>Comité </a:t>
            </a:r>
            <a:r>
              <a:rPr lang="es-PY" sz="1400" dirty="0" smtClean="0"/>
              <a:t>ha mantenido su conformación original, (en cuanto a dependencias) basado en el objetivo de fortalecer las acciones iniciadas en el ejercicio fiscal 2020.</a:t>
            </a:r>
          </a:p>
          <a:p>
            <a:pPr algn="ctr"/>
            <a:r>
              <a:rPr lang="es-PY" sz="1400" dirty="0" smtClean="0"/>
              <a:t>Se ha trazado el cronograma de actividades </a:t>
            </a:r>
            <a:r>
              <a:rPr lang="es-PY" sz="1400" dirty="0" smtClean="0"/>
              <a:t> son </a:t>
            </a:r>
            <a:r>
              <a:rPr lang="es-PY" sz="1400" dirty="0" smtClean="0"/>
              <a:t>documentadas a través de Actas y se establecieron vías de comunicación oficial entre los </a:t>
            </a:r>
            <a:r>
              <a:rPr lang="es-PY" sz="1400" dirty="0" smtClean="0"/>
              <a:t>miembros</a:t>
            </a:r>
            <a:r>
              <a:rPr lang="es-PY" sz="1400" dirty="0" smtClean="0"/>
              <a:t>, a fin de facilitar la interacción </a:t>
            </a:r>
            <a:endParaRPr lang="es-PY" sz="1400" dirty="0"/>
          </a:p>
        </p:txBody>
      </p:sp>
      <p:pic>
        <p:nvPicPr>
          <p:cNvPr id="2" name="Picture 2" descr="MADES aprueba cronograma de rendición de cuen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517434"/>
            <a:ext cx="4145482" cy="183955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80" y="1196752"/>
            <a:ext cx="1795275" cy="2440129"/>
          </a:xfrm>
          <a:prstGeom prst="rect">
            <a:avLst/>
          </a:prstGeom>
        </p:spPr>
      </p:pic>
      <p:pic>
        <p:nvPicPr>
          <p:cNvPr id="4" name="Imagen 3"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4104846"/>
            <a:ext cx="2751148" cy="1983896"/>
          </a:xfrm>
          <a:prstGeom prst="rect">
            <a:avLst/>
          </a:prstGeom>
        </p:spPr>
      </p:pic>
    </p:spTree>
    <p:extLst>
      <p:ext uri="{BB962C8B-B14F-4D97-AF65-F5344CB8AC3E}">
        <p14:creationId xmlns:p14="http://schemas.microsoft.com/office/powerpoint/2010/main" val="1983031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7024744" cy="792088"/>
          </a:xfrm>
        </p:spPr>
        <p:txBody>
          <a:bodyPr/>
          <a:lstStyle/>
          <a:p>
            <a:pPr algn="ctr"/>
            <a:r>
              <a:rPr lang="es-PY" dirty="0" smtClean="0"/>
              <a:t>      Informes </a:t>
            </a:r>
            <a:endParaRPr lang="es-PY" dirty="0"/>
          </a:p>
        </p:txBody>
      </p:sp>
      <p:sp>
        <p:nvSpPr>
          <p:cNvPr id="4" name="3 CuadroTexto"/>
          <p:cNvSpPr txBox="1"/>
          <p:nvPr/>
        </p:nvSpPr>
        <p:spPr>
          <a:xfrm>
            <a:off x="1115616" y="1412776"/>
            <a:ext cx="7560840" cy="6186309"/>
          </a:xfrm>
          <a:prstGeom prst="rect">
            <a:avLst/>
          </a:prstGeom>
          <a:noFill/>
        </p:spPr>
        <p:txBody>
          <a:bodyPr wrap="square" rtlCol="0">
            <a:spAutoFit/>
          </a:bodyPr>
          <a:lstStyle/>
          <a:p>
            <a:pPr algn="just"/>
            <a:r>
              <a:rPr lang="es-PY" dirty="0" smtClean="0"/>
              <a:t>Dando cumplimiento a la Resolución SENAC N° 14/21, los </a:t>
            </a:r>
            <a:r>
              <a:rPr lang="es-PY" dirty="0" smtClean="0"/>
              <a:t>informes se </a:t>
            </a:r>
            <a:r>
              <a:rPr lang="es-PY" dirty="0" smtClean="0"/>
              <a:t>han publicado de </a:t>
            </a:r>
            <a:r>
              <a:rPr lang="es-PY" dirty="0" smtClean="0"/>
              <a:t>manera </a:t>
            </a:r>
            <a:r>
              <a:rPr lang="es-PY" dirty="0" smtClean="0"/>
              <a:t>trimestral</a:t>
            </a:r>
            <a:r>
              <a:rPr lang="es-PY" dirty="0"/>
              <a:t> </a:t>
            </a:r>
            <a:r>
              <a:rPr lang="es-PY" dirty="0" smtClean="0"/>
              <a:t>en el sitio web institucional </a:t>
            </a:r>
            <a:endParaRPr lang="es-PY" dirty="0" smtClean="0"/>
          </a:p>
          <a:p>
            <a:pPr algn="just"/>
            <a:r>
              <a:rPr lang="es-PY" dirty="0">
                <a:hlinkClick r:id="rId3"/>
              </a:rPr>
              <a:t>http://www.mades.gov.py/rendicion-de-cuentas</a:t>
            </a:r>
            <a:r>
              <a:rPr lang="es-PY" dirty="0" smtClean="0">
                <a:hlinkClick r:id="rId3"/>
              </a:rPr>
              <a:t>/</a:t>
            </a:r>
            <a:r>
              <a:rPr lang="es-PY" dirty="0" smtClean="0"/>
              <a:t> , para ello el CRCC-MADES, ha coordinado la provisión de los informes en tiempo y forma con base a la matriz de información mínima aprobada en el Art. 4° de la misma  Resolución.</a:t>
            </a:r>
          </a:p>
          <a:p>
            <a:pPr algn="just"/>
            <a:endParaRPr lang="es-ES" dirty="0"/>
          </a:p>
          <a:p>
            <a:pPr algn="just"/>
            <a:endParaRPr lang="es-ES" dirty="0" smtClean="0"/>
          </a:p>
          <a:p>
            <a:pPr algn="just"/>
            <a:endParaRPr lang="es-ES" dirty="0"/>
          </a:p>
          <a:p>
            <a:pPr algn="just"/>
            <a:endParaRPr lang="es-ES" dirty="0" smtClean="0"/>
          </a:p>
          <a:p>
            <a:pPr algn="just"/>
            <a:endParaRPr lang="es-ES" dirty="0" smtClean="0"/>
          </a:p>
          <a:p>
            <a:pPr algn="just"/>
            <a:endParaRPr lang="es-ES" dirty="0" smtClean="0"/>
          </a:p>
          <a:p>
            <a:pPr algn="just"/>
            <a:r>
              <a:rPr lang="es-ES" dirty="0" smtClean="0"/>
              <a:t>Del mismo modo se ha informado a la SENAC el cumplimiento a través de las notas remitidas.</a:t>
            </a:r>
          </a:p>
          <a:p>
            <a:pPr algn="just"/>
            <a:endParaRPr lang="es-PY" dirty="0"/>
          </a:p>
          <a:p>
            <a:pPr algn="just"/>
            <a:endParaRPr lang="es-PY" dirty="0" smtClean="0"/>
          </a:p>
          <a:p>
            <a:pPr algn="just"/>
            <a:endParaRPr lang="es-PY" dirty="0"/>
          </a:p>
          <a:p>
            <a:pPr algn="just"/>
            <a:endParaRPr lang="es-PY" dirty="0" smtClean="0"/>
          </a:p>
          <a:p>
            <a:pPr algn="just"/>
            <a:endParaRPr lang="es-PY" dirty="0"/>
          </a:p>
          <a:p>
            <a:pPr algn="just"/>
            <a:endParaRPr lang="es-PY" dirty="0" smtClean="0"/>
          </a:p>
          <a:p>
            <a:pPr algn="just"/>
            <a:endParaRPr lang="es-PY" dirty="0" smtClean="0"/>
          </a:p>
          <a:p>
            <a:pPr algn="just"/>
            <a:endParaRPr lang="es-PY" dirty="0" smtClean="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284983"/>
            <a:ext cx="1800200" cy="11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55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620689"/>
            <a:ext cx="6705193" cy="4824535"/>
          </a:xfrm>
        </p:spPr>
        <p:txBody>
          <a:bodyPr>
            <a:normAutofit/>
          </a:bodyPr>
          <a:lstStyle/>
          <a:p>
            <a:pPr marL="0" indent="0" algn="just">
              <a:buNone/>
            </a:pPr>
            <a:r>
              <a:rPr lang="es-PY" dirty="0"/>
              <a:t>Estos informes se encuentran a disposición pudiendo encontrar los mismos en formato abierto, conteniendo información detallada acerca de los servicios y productos misionales del MADES (por mes, cantidad, distrito, destinatario, genero), incluyendo además la ejecución detallada del presupuesto entre </a:t>
            </a:r>
            <a:r>
              <a:rPr lang="es-PY" dirty="0" smtClean="0"/>
              <a:t>otros como</a:t>
            </a:r>
            <a:r>
              <a:rPr lang="es-PY" dirty="0"/>
              <a:t> </a:t>
            </a:r>
            <a:r>
              <a:rPr lang="es-PY" dirty="0" smtClean="0"/>
              <a:t>l</a:t>
            </a:r>
            <a:r>
              <a:rPr lang="es-PY" dirty="0" smtClean="0"/>
              <a:t>a </a:t>
            </a:r>
            <a:r>
              <a:rPr lang="es-PY" dirty="0" smtClean="0"/>
              <a:t>gestión institucional, cumplimiento de normas, el grado de </a:t>
            </a:r>
            <a:r>
              <a:rPr lang="es-PY" dirty="0" smtClean="0"/>
              <a:t>cumplimiento, </a:t>
            </a:r>
            <a:r>
              <a:rPr lang="es-PY" dirty="0" smtClean="0"/>
              <a:t>Contrataciones realizadas, las Instancias de Participación creadas para el establecimiento de una comunicación directa con el ciudadano; además de poner a conocimiento los resultados de los controles internos instituciones realizados.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652120" y="5445224"/>
            <a:ext cx="2418370" cy="92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445224"/>
            <a:ext cx="1326031" cy="85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5583249"/>
            <a:ext cx="13049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nticorrupcionNB0102\AppData\Local\Microsoft\Windows\INetCache\IE\TB1JWRX1\misionvision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804" y="5445223"/>
            <a:ext cx="871485" cy="8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5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764705"/>
            <a:ext cx="6777201" cy="504055"/>
          </a:xfrm>
        </p:spPr>
        <p:txBody>
          <a:bodyPr>
            <a:normAutofit fontScale="85000" lnSpcReduction="10000"/>
          </a:bodyPr>
          <a:lstStyle/>
          <a:p>
            <a:pPr marL="0" indent="0" algn="just">
              <a:buNone/>
            </a:pPr>
            <a:r>
              <a:rPr lang="es-PY" dirty="0" smtClean="0"/>
              <a:t>Algunos de lo hechos resaltantes reflejado en los informes son: </a:t>
            </a:r>
            <a:endParaRPr lang="es-PY" dirty="0" smtClean="0"/>
          </a:p>
          <a:p>
            <a:pPr algn="just"/>
            <a:endParaRPr lang="es-PY" dirty="0"/>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237576"/>
            <a:ext cx="2607014" cy="1850746"/>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7" y="1237576"/>
            <a:ext cx="2736304" cy="1924272"/>
          </a:xfrm>
          <a:prstGeom prst="rect">
            <a:avLst/>
          </a:prstGeom>
        </p:spPr>
      </p:pic>
      <p:pic>
        <p:nvPicPr>
          <p:cNvPr id="8" name="Imagen 7"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837" y="1262915"/>
            <a:ext cx="2720327" cy="1927714"/>
          </a:xfrm>
          <a:prstGeom prst="rect">
            <a:avLst/>
          </a:prstGeom>
        </p:spPr>
      </p:pic>
      <p:pic>
        <p:nvPicPr>
          <p:cNvPr id="9" name="Imagen 8"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7" y="3561193"/>
            <a:ext cx="2615665" cy="1890152"/>
          </a:xfrm>
          <a:prstGeom prst="rect">
            <a:avLst/>
          </a:prstGeom>
        </p:spPr>
      </p:pic>
      <p:pic>
        <p:nvPicPr>
          <p:cNvPr id="10" name="Imagen 9"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940" y="3561193"/>
            <a:ext cx="2712103" cy="1930235"/>
          </a:xfrm>
          <a:prstGeom prst="rect">
            <a:avLst/>
          </a:prstGeom>
        </p:spPr>
      </p:pic>
      <p:pic>
        <p:nvPicPr>
          <p:cNvPr id="11" name="Imagen 10"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2781" y="3581234"/>
            <a:ext cx="2722015" cy="1890152"/>
          </a:xfrm>
          <a:prstGeom prst="rect">
            <a:avLst/>
          </a:prstGeom>
        </p:spPr>
      </p:pic>
    </p:spTree>
    <p:extLst>
      <p:ext uri="{BB962C8B-B14F-4D97-AF65-F5344CB8AC3E}">
        <p14:creationId xmlns:p14="http://schemas.microsoft.com/office/powerpoint/2010/main" val="245326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476672"/>
            <a:ext cx="3358266" cy="2426079"/>
          </a:xfrm>
        </p:spPr>
      </p:pic>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46329"/>
            <a:ext cx="3378772" cy="2366980"/>
          </a:xfrm>
          <a:prstGeom prst="rect">
            <a:avLst/>
          </a:prstGeom>
        </p:spPr>
      </p:pic>
      <p:pic>
        <p:nvPicPr>
          <p:cNvPr id="6" name="Imagen 5"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697" y="3356992"/>
            <a:ext cx="3382689" cy="2396323"/>
          </a:xfrm>
          <a:prstGeom prst="rect">
            <a:avLst/>
          </a:prstGeom>
        </p:spPr>
      </p:pic>
    </p:spTree>
    <p:extLst>
      <p:ext uri="{BB962C8B-B14F-4D97-AF65-F5344CB8AC3E}">
        <p14:creationId xmlns:p14="http://schemas.microsoft.com/office/powerpoint/2010/main" val="3616125301"/>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337</TotalTime>
  <Words>531</Words>
  <Application>Microsoft Office PowerPoint</Application>
  <PresentationFormat>Presentación en pantalla (4:3)</PresentationFormat>
  <Paragraphs>44</Paragraphs>
  <Slides>11</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Century Gothic</vt:lpstr>
      <vt:lpstr>Wingdings 3</vt:lpstr>
      <vt:lpstr>Sector</vt:lpstr>
      <vt:lpstr>Presentación de PowerPoint</vt:lpstr>
      <vt:lpstr>Ministerio del Ambiente y desarrollo sostenible</vt:lpstr>
      <vt:lpstr>Presentación de PowerPoint</vt:lpstr>
      <vt:lpstr>- Decreto Nº 2991/19 “Por el cual se aprueba el manual de rendición de cuentas al ciudadano, se lo declara de interés nacional y se dispone su aplicación obligatoria  en las instituciones del poder ejecutivo.  - Resolución mades N°45/2020 “Por la cual se conforma el Comité de Rendición de Cuentas al Ciudadano del Ministerio del Ambiente y Desarrollo Sostenible”  - resolución senac n° 14/21 “por la cual se establecen los plazos y lineamientos del plan de rendición de cuentas al ciudadano, informes parciales, finales, memoria anual y la matriz de indicadores del periodo de ejercicio fiscal 2021, conforme a las prerrogativas establecidas en el decreto 2991/19.  - Resolución mades N° 53/2021 “Por la cual se aprueba el cronograma de actividades del comité de rendición de cuentas al ciudadano del ministerio del ambiente y desarrollo sostenible.  </vt:lpstr>
      <vt:lpstr>Comité de Rendición de Cunetas al Ciudadano</vt:lpstr>
      <vt:lpstr>      Informes </vt:lpstr>
      <vt:lpstr>Presentación de PowerPoint</vt:lpstr>
      <vt:lpstr>Presentación de PowerPoint</vt:lpstr>
      <vt:lpstr>Presentación de PowerPoint</vt:lpstr>
      <vt:lpstr>Presentación de PowerPoint</vt:lpstr>
      <vt:lpstr>Rendición de Cuentas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AnticorrupcionNB0102</dc:creator>
  <cp:lastModifiedBy>Amelia Ramirez</cp:lastModifiedBy>
  <cp:revision>41</cp:revision>
  <dcterms:created xsi:type="dcterms:W3CDTF">2021-01-06T14:31:58Z</dcterms:created>
  <dcterms:modified xsi:type="dcterms:W3CDTF">2022-01-11T16:40:21Z</dcterms:modified>
</cp:coreProperties>
</file>